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handoutMasterIdLst>
    <p:handoutMasterId r:id="rId11"/>
  </p:handoutMasterIdLst>
  <p:sldIdLst>
    <p:sldId id="263" r:id="rId2"/>
    <p:sldId id="272" r:id="rId3"/>
    <p:sldId id="273" r:id="rId4"/>
    <p:sldId id="274" r:id="rId5"/>
    <p:sldId id="275" r:id="rId6"/>
    <p:sldId id="279" r:id="rId7"/>
    <p:sldId id="276" r:id="rId8"/>
    <p:sldId id="278" r:id="rId9"/>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37" userDrawn="1">
          <p15:clr>
            <a:srgbClr val="A4A3A4"/>
          </p15:clr>
        </p15:guide>
        <p15:guide id="3" orient="horz" pos="31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3300"/>
    <a:srgbClr val="FFFFFF"/>
    <a:srgbClr val="FF9966"/>
    <a:srgbClr val="FF6600"/>
    <a:srgbClr val="009999"/>
    <a:srgbClr val="3366FF"/>
    <a:srgbClr val="6EB1B4"/>
    <a:srgbClr val="6BA7B7"/>
    <a:srgbClr val="5CEA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5" autoAdjust="0"/>
    <p:restoredTop sz="94660"/>
  </p:normalViewPr>
  <p:slideViewPr>
    <p:cSldViewPr snapToGrid="0" showGuides="1">
      <p:cViewPr varScale="1">
        <p:scale>
          <a:sx n="79" d="100"/>
          <a:sy n="79" d="100"/>
        </p:scale>
        <p:origin x="2970" y="90"/>
      </p:cViewPr>
      <p:guideLst>
        <p:guide orient="horz" pos="3120"/>
        <p:guide pos="2137"/>
        <p:guide orient="horz" pos="3143"/>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viewProps" Target="viewProps.xml" />
  <Relationship Id="rId3" Type="http://schemas.openxmlformats.org/officeDocument/2006/relationships/slide" Target="slides/slide2.xml" />
  <Relationship Id="rId7" Type="http://schemas.openxmlformats.org/officeDocument/2006/relationships/slide" Target="slides/slide6.xml" />
  <Relationship Id="rId12" Type="http://schemas.openxmlformats.org/officeDocument/2006/relationships/presProps" Target="presProp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handoutMaster" Target="handoutMasters/handoutMaster1.xml" />
  <Relationship Id="rId5" Type="http://schemas.openxmlformats.org/officeDocument/2006/relationships/slide" Target="slides/slide4.xml" />
  <Relationship Id="rId15" Type="http://schemas.openxmlformats.org/officeDocument/2006/relationships/tableStyles" Target="tableStyles.xml" />
  <Relationship Id="rId10" Type="http://schemas.openxmlformats.org/officeDocument/2006/relationships/notesMaster" Target="notesMasters/notesMaster1.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theme" Target="theme/theme1.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FC93BF7E-83FF-E54D-63C3-FEEBA5D562D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51D4A64D-B453-4EA5-AC0E-302D8AF6212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DA2E71-2E16-4BD1-9FA1-7FD9ACAF919C}" type="datetimeFigureOut">
              <a:rPr kumimoji="1" lang="ja-JP" altLang="en-US" smtClean="0"/>
              <a:t>2024/9/9</a:t>
            </a:fld>
            <a:endParaRPr kumimoji="1" lang="ja-JP" altLang="en-US"/>
          </a:p>
        </p:txBody>
      </p:sp>
      <p:sp>
        <p:nvSpPr>
          <p:cNvPr id="4" name="フッター プレースホルダー 3">
            <a:extLst>
              <a:ext uri="{FF2B5EF4-FFF2-40B4-BE49-F238E27FC236}">
                <a16:creationId xmlns:a16="http://schemas.microsoft.com/office/drawing/2014/main" id="{03740281-9E96-9F29-3059-FB43C9F1EF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7C820F8-8067-3ED5-EBBF-8AF4460B78D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63E7D49-3370-4DCD-9DAF-38925B453775}" type="slidenum">
              <a:rPr kumimoji="1" lang="ja-JP" altLang="en-US" smtClean="0"/>
              <a:t>‹#›</a:t>
            </a:fld>
            <a:endParaRPr kumimoji="1" lang="ja-JP" altLang="en-US"/>
          </a:p>
        </p:txBody>
      </p:sp>
    </p:spTree>
    <p:extLst>
      <p:ext uri="{BB962C8B-B14F-4D97-AF65-F5344CB8AC3E}">
        <p14:creationId xmlns:p14="http://schemas.microsoft.com/office/powerpoint/2010/main" val="315435981"/>
      </p:ext>
    </p:extLst>
  </p:cSld>
  <p:clrMap bg1="lt1" tx1="dk1" bg2="lt2" tx2="dk2" accent1="accent1" accent2="accent2" accent3="accent3" accent4="accent4" accent5="accent5" accent6="accent6" hlink="hlink" folHlink="folHlink"/>
  <p:hf hdr="0" ftr="0" dt="0"/>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799516-72A6-48FD-8A7C-23A7B5B6AE84}" type="datetimeFigureOut">
              <a:rPr kumimoji="1" lang="ja-JP" altLang="en-US" smtClean="0"/>
              <a:t>2024/9/9</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61B9D-AC0A-4C14-95C1-E3CB45CE989D}" type="slidenum">
              <a:rPr kumimoji="1" lang="ja-JP" altLang="en-US" smtClean="0"/>
              <a:t>‹#›</a:t>
            </a:fld>
            <a:endParaRPr kumimoji="1" lang="ja-JP" altLang="en-US"/>
          </a:p>
        </p:txBody>
      </p:sp>
    </p:spTree>
    <p:extLst>
      <p:ext uri="{BB962C8B-B14F-4D97-AF65-F5344CB8AC3E}">
        <p14:creationId xmlns:p14="http://schemas.microsoft.com/office/powerpoint/2010/main" val="303619068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375D1E6-938A-41C0-8331-59A693EF77A3}" type="datetime1">
              <a:rPr kumimoji="1" lang="ja-JP" altLang="en-US" smtClean="0"/>
              <a:t>2024/9/9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20572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4B0B7E5-E8D5-438A-A828-86DFE1BB8F6A}" type="datetime1">
              <a:rPr kumimoji="1" lang="ja-JP" altLang="en-US" smtClean="0"/>
              <a:t>2024/9/9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1095669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98C2935-4986-406B-BFEC-A7D7F0E8C4DF}" type="datetime1">
              <a:rPr kumimoji="1" lang="ja-JP" altLang="en-US" smtClean="0"/>
              <a:t>2024/9/9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96457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4B79D2B-A7C6-4DA2-BEE8-0E611C96C7EC}" type="datetime1">
              <a:rPr kumimoji="1" lang="ja-JP" altLang="en-US" smtClean="0"/>
              <a:t>2024/9/9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2657475" y="9378595"/>
            <a:ext cx="1543050" cy="527403"/>
          </a:xfrm>
        </p:spPr>
        <p:txBody>
          <a:bodyPr anchor="b"/>
          <a:lstStyle>
            <a:lvl1pPr algn="ctr">
              <a:defRPr/>
            </a:lvl1pPr>
          </a:lstStyle>
          <a:p>
            <a:fld id="{58D97712-FB5D-4D9A-B682-70BB01C421BA}" type="slidenum">
              <a:rPr kumimoji="1" lang="ja-JP" altLang="en-US" smtClean="0"/>
              <a:pPr/>
              <a:t>‹#›</a:t>
            </a:fld>
            <a:endParaRPr kumimoji="1" lang="ja-JP" altLang="en-US"/>
          </a:p>
        </p:txBody>
      </p:sp>
    </p:spTree>
    <p:extLst>
      <p:ext uri="{BB962C8B-B14F-4D97-AF65-F5344CB8AC3E}">
        <p14:creationId xmlns:p14="http://schemas.microsoft.com/office/powerpoint/2010/main" val="639708535"/>
      </p:ext>
    </p:extLst>
  </p:cSld>
  <p:clrMapOvr>
    <a:masterClrMapping/>
  </p:clrMapOvr>
  <p:extLst>
    <p:ext uri="{DCECCB84-F9BA-43D5-87BE-67443E8EF086}">
      <p15:sldGuideLst xmlns:p15="http://schemas.microsoft.com/office/powerpoint/2012/main">
        <p15:guide id="1" orient="horz" pos="3120" userDrawn="1">
          <p15:clr>
            <a:srgbClr val="FBAE40"/>
          </p15:clr>
        </p15:guide>
        <p15:guide id="2"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5D4E014-840A-4DFA-9826-756FB9EA732B}" type="datetime1">
              <a:rPr kumimoji="1" lang="ja-JP" altLang="en-US" smtClean="0"/>
              <a:t>2024/9/9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4043344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91E9AA1-1F5C-4EB4-8271-FF1FF8FD86AD}" type="datetime1">
              <a:rPr kumimoji="1" lang="ja-JP" altLang="en-US" smtClean="0"/>
              <a:t>2024/9/9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941794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A9611E9-FEEF-40A3-9008-BC4CF005BBD2}" type="datetime1">
              <a:rPr kumimoji="1" lang="ja-JP" altLang="en-US" smtClean="0"/>
              <a:t>2024/9/9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62515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65FFFF9-0D6E-4155-A526-FC948A037D72}" type="datetime1">
              <a:rPr kumimoji="1" lang="ja-JP" altLang="en-US" smtClean="0"/>
              <a:t>2024/9/9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1517041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BE8367-DB15-4E23-814F-FB68FC59F5F7}" type="datetime1">
              <a:rPr kumimoji="1" lang="ja-JP" altLang="en-US" smtClean="0"/>
              <a:t>2024/9/9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2901951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A0427C4-EBFC-4E43-91E5-8C9D187DB643}" type="datetime1">
              <a:rPr kumimoji="1" lang="ja-JP" altLang="en-US" smtClean="0"/>
              <a:t>2024/9/9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788325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D859B65-3D70-406B-AFF2-2CEEE6EE9AFA}" type="datetime1">
              <a:rPr kumimoji="1" lang="ja-JP" altLang="en-US" smtClean="0"/>
              <a:t>2024/9/9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8D97712-FB5D-4D9A-B682-70BB01C421BA}" type="slidenum">
              <a:rPr kumimoji="1" lang="ja-JP" altLang="en-US" smtClean="0"/>
              <a:t>‹#›</a:t>
            </a:fld>
            <a:endParaRPr kumimoji="1" lang="ja-JP" altLang="en-US"/>
          </a:p>
        </p:txBody>
      </p:sp>
    </p:spTree>
    <p:extLst>
      <p:ext uri="{BB962C8B-B14F-4D97-AF65-F5344CB8AC3E}">
        <p14:creationId xmlns:p14="http://schemas.microsoft.com/office/powerpoint/2010/main" val="3634361176"/>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1F69344E-0F3B-4EDD-9CDF-8CD66BF98CE2}" type="datetime1">
              <a:rPr kumimoji="1" lang="ja-JP" altLang="en-US" smtClean="0"/>
              <a:t>2024/9/9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0" y="9378595"/>
            <a:ext cx="6858000" cy="527403"/>
          </a:xfrm>
          <a:prstGeom prst="rect">
            <a:avLst/>
          </a:prstGeom>
        </p:spPr>
        <p:txBody>
          <a:bodyPr vert="horz" lIns="91440" tIns="45720" rIns="91440" bIns="45720" rtlCol="0" anchor="b"/>
          <a:lstStyle>
            <a:lvl1pPr algn="ctr">
              <a:defRPr sz="900">
                <a:solidFill>
                  <a:schemeClr val="tx1">
                    <a:tint val="75000"/>
                  </a:schemeClr>
                </a:solidFill>
              </a:defRPr>
            </a:lvl1pPr>
          </a:lstStyle>
          <a:p>
            <a:fld id="{58D97712-FB5D-4D9A-B682-70BB01C421BA}" type="slidenum">
              <a:rPr kumimoji="1" lang="ja-JP" altLang="en-US" smtClean="0"/>
              <a:pPr/>
              <a:t>‹#›</a:t>
            </a:fld>
            <a:endParaRPr kumimoji="1" lang="ja-JP" altLang="en-US"/>
          </a:p>
        </p:txBody>
      </p:sp>
    </p:spTree>
    <p:extLst>
      <p:ext uri="{BB962C8B-B14F-4D97-AF65-F5344CB8AC3E}">
        <p14:creationId xmlns:p14="http://schemas.microsoft.com/office/powerpoint/2010/main" val="16183009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_rels/slide8.xml.rels>&#65279;<?xml version="1.0" encoding="utf-8" standalone="yes"?>
<Relationships xmlns="http://schemas.openxmlformats.org/package/2006/relationships">
  <Relationship Id="rId1" Type="http://schemas.openxmlformats.org/officeDocument/2006/relationships/slideLayout" Target="../slideLayouts/slideLayout2.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テキスト ボックス 32">
            <a:extLst>
              <a:ext uri="{FF2B5EF4-FFF2-40B4-BE49-F238E27FC236}">
                <a16:creationId xmlns:a16="http://schemas.microsoft.com/office/drawing/2014/main" id="{F11F90E0-2E24-AEB8-B647-63FAAE3AE4B3}"/>
              </a:ext>
            </a:extLst>
          </p:cNvPr>
          <p:cNvSpPr txBox="1"/>
          <p:nvPr/>
        </p:nvSpPr>
        <p:spPr>
          <a:xfrm>
            <a:off x="377086" y="2221904"/>
            <a:ext cx="6095060" cy="3277820"/>
          </a:xfrm>
          <a:prstGeom prst="rect">
            <a:avLst/>
          </a:prstGeom>
          <a:noFill/>
        </p:spPr>
        <p:txBody>
          <a:bodyPr wrap="square" rtlCol="0">
            <a:spAutoFit/>
          </a:bodyPr>
          <a:lstStyle/>
          <a:p>
            <a:pPr algn="just" defTabSz="1425550">
              <a:defRPr/>
            </a:pPr>
            <a:r>
              <a:rPr kumimoji="1" lang="ja-JP" altLang="en-US" sz="1200" b="1" kern="100" dirty="0">
                <a:solidFill>
                  <a:srgbClr val="009999"/>
                </a:solidFill>
                <a:latin typeface="Calibri" panose="020F0502020204030204"/>
                <a:ea typeface="游ゴシック" panose="020B0400000000000000" pitchFamily="50" charset="-128"/>
              </a:rPr>
              <a:t>まちの</a:t>
            </a:r>
            <a:r>
              <a:rPr kumimoji="1" lang="en-US" altLang="ja-JP" sz="1200" b="1" kern="100" dirty="0">
                <a:solidFill>
                  <a:srgbClr val="009999"/>
                </a:solidFill>
                <a:latin typeface="Calibri" panose="020F0502020204030204"/>
                <a:ea typeface="游ゴシック" panose="020B0400000000000000" pitchFamily="50" charset="-128"/>
              </a:rPr>
              <a:t>”</a:t>
            </a:r>
            <a:r>
              <a:rPr kumimoji="1" lang="ja-JP" altLang="en-US" sz="1200" b="1" kern="100" dirty="0">
                <a:solidFill>
                  <a:srgbClr val="FF5050"/>
                </a:solidFill>
                <a:latin typeface="Calibri" panose="020F0502020204030204"/>
                <a:ea typeface="游ゴシック" panose="020B0400000000000000" pitchFamily="50" charset="-128"/>
              </a:rPr>
              <a:t>強み</a:t>
            </a:r>
            <a:r>
              <a:rPr kumimoji="1" lang="en-US" altLang="ja-JP" sz="1200" b="1" kern="100" dirty="0">
                <a:solidFill>
                  <a:srgbClr val="009999"/>
                </a:solidFill>
                <a:latin typeface="Calibri" panose="020F0502020204030204"/>
                <a:ea typeface="游ゴシック" panose="020B0400000000000000" pitchFamily="50" charset="-128"/>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・思い出の場所</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市外に出ても、良い思い出があるため戻ってきたいと思う人が多い。</a:t>
            </a: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・地域への愛着</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旧町村ごとに地域への強い思い入れがある。</a:t>
            </a: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・豊かなまち</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まちが豊かで個性があるため、人々の気持ちも豊かである。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まちの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3366FF"/>
                </a:solidFill>
                <a:effectLst/>
                <a:uLnTx/>
                <a:uFillTx/>
                <a:latin typeface="Calibri" panose="020F0502020204030204"/>
                <a:ea typeface="游ゴシック" panose="020B0400000000000000" pitchFamily="50" charset="-128"/>
                <a:cs typeface="+mn-cs"/>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・地域間の格差</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市内の地区によって、人口やお店、サービスに大きな差がある。</a:t>
            </a:r>
          </a:p>
          <a:p>
            <a:pPr algn="just"/>
            <a:r>
              <a:rPr lang="ja-JP" altLang="ja-JP" sz="1200" b="1" kern="100" dirty="0">
                <a:solidFill>
                  <a:schemeClr val="tx1"/>
                </a:solidFill>
                <a:effectLst/>
              </a:rPr>
              <a:t>・連携不足</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地区間での連携がなく、一体感が欠けている。</a:t>
            </a:r>
          </a:p>
          <a:p>
            <a:pPr algn="just"/>
            <a:r>
              <a:rPr lang="ja-JP" altLang="ja-JP" sz="1200" b="1" kern="100" dirty="0">
                <a:solidFill>
                  <a:schemeClr val="tx1"/>
                </a:solidFill>
                <a:effectLst/>
              </a:rPr>
              <a:t>・住民自治の意識不足</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官民ともに住民自治に対する意識が低い。</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人間性の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・優しく穏やかな住民</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ルールを守り、優しく穏やかな人が多い。</a:t>
            </a: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・強い地域の絆</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高齢者が元気で、地域の絆が強く、人とのつながりが深い。</a:t>
            </a:r>
          </a:p>
          <a:p>
            <a:pPr marL="0" marR="0" lvl="0" indent="0" algn="just" defTabSz="14255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・礼儀正しさと活動的</a:t>
            </a:r>
            <a:r>
              <a:rPr kumimoji="1" lang="en-US" altLang="ja-JP" sz="1200" b="1" i="0" u="none" strike="noStrike" kern="100" cap="none" spc="0" normalizeH="0" baseline="0" noProof="0" dirty="0">
                <a:ln>
                  <a:noFill/>
                </a:ln>
                <a:solidFill>
                  <a:prstClr val="black"/>
                </a:solidFill>
                <a:effectLst/>
                <a:uLnTx/>
                <a:uFillTx/>
                <a:latin typeface="Calibri" panose="020F0502020204030204"/>
                <a:ea typeface="+mn-ea"/>
                <a:cs typeface="+mn-cs"/>
              </a:rPr>
              <a:t>: </a:t>
            </a:r>
            <a:r>
              <a:rPr kumimoji="1" lang="ja-JP" altLang="en-US"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rPr>
              <a:t>地域の活動に積極的に参加する元気な高齢者が多い。</a:t>
            </a:r>
            <a:endParaRPr kumimoji="1" lang="en-US" altLang="ja-JP" sz="1200" b="0" i="0" u="none" strike="noStrike" kern="100" cap="none" spc="0" normalizeH="0" baseline="0" noProof="0" dirty="0">
              <a:ln>
                <a:noFill/>
              </a:ln>
              <a:solidFill>
                <a:prstClr val="black"/>
              </a:solidFill>
              <a:effectLst/>
              <a:uLnTx/>
              <a:uFillTx/>
              <a:latin typeface="Calibri" panose="020F0502020204030204"/>
              <a:ea typeface="游ゴシック" panose="020B0400000000000000" pitchFamily="50" charset="-128"/>
              <a:cs typeface="+mn-cs"/>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人間性の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・過干渉な文化</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周囲の人々の過干渉や、長男文化に対する不満がある。</a:t>
            </a:r>
          </a:p>
          <a:p>
            <a:pPr algn="just"/>
            <a:r>
              <a:rPr lang="ja-JP" altLang="ja-JP" sz="1200" b="1" kern="100" dirty="0">
                <a:solidFill>
                  <a:schemeClr val="tx1"/>
                </a:solidFill>
                <a:effectLst/>
              </a:rPr>
              <a:t>・個の尊重が強い</a:t>
            </a:r>
            <a:r>
              <a:rPr lang="en-US" altLang="ja-JP" sz="1200" b="1" kern="100" dirty="0">
                <a:solidFill>
                  <a:schemeClr val="tx1"/>
                </a:solidFill>
                <a:effectLst/>
              </a:rPr>
              <a:t>:</a:t>
            </a:r>
            <a:r>
              <a:rPr lang="ja-JP" altLang="ja-JP" sz="1200" kern="100" dirty="0">
                <a:solidFill>
                  <a:schemeClr val="tx1"/>
                </a:solidFill>
                <a:effectLst/>
              </a:rPr>
              <a:t>個の尊重が強調されすぎて若い人が集団活動に消極的になっている。</a:t>
            </a:r>
          </a:p>
          <a:p>
            <a:pPr algn="just"/>
            <a:r>
              <a:rPr lang="ja-JP" altLang="ja-JP" sz="1200" b="1" kern="100" dirty="0">
                <a:solidFill>
                  <a:schemeClr val="tx1"/>
                </a:solidFill>
                <a:effectLst/>
              </a:rPr>
              <a:t>・消極的な大人</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大人たちが子どもたちに模範となる姿を見せられていない。</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6A5C5E8-8EE9-F94A-7421-B4634EC4C48F}"/>
              </a:ext>
            </a:extLst>
          </p:cNvPr>
          <p:cNvSpPr txBox="1"/>
          <p:nvPr/>
        </p:nvSpPr>
        <p:spPr>
          <a:xfrm>
            <a:off x="1177505" y="312998"/>
            <a:ext cx="4440460" cy="754053"/>
          </a:xfrm>
          <a:prstGeom prst="rect">
            <a:avLst/>
          </a:prstGeom>
          <a:noFill/>
        </p:spPr>
        <p:txBody>
          <a:bodyPr wrap="square" rtlCol="0">
            <a:spAutoFit/>
          </a:bodyPr>
          <a:lstStyle/>
          <a:p>
            <a:r>
              <a:rPr kumimoji="1" lang="ja-JP" altLang="en-US" sz="1500" b="1" dirty="0"/>
              <a:t>一関の「現状」「課題」を考える</a:t>
            </a:r>
            <a:endParaRPr kumimoji="1" lang="en-US" altLang="ja-JP" sz="1500" b="1" dirty="0"/>
          </a:p>
          <a:p>
            <a:r>
              <a:rPr kumimoji="1" lang="ja-JP" altLang="en-US" sz="2800" b="1" dirty="0"/>
              <a:t>まちの強み・弱み</a:t>
            </a:r>
            <a:endParaRPr kumimoji="1" lang="en-US" altLang="ja-JP" sz="2800" b="1" dirty="0"/>
          </a:p>
        </p:txBody>
      </p:sp>
      <p:sp>
        <p:nvSpPr>
          <p:cNvPr id="37" name="スライド番号プレースホルダー 36">
            <a:extLst>
              <a:ext uri="{FF2B5EF4-FFF2-40B4-BE49-F238E27FC236}">
                <a16:creationId xmlns:a16="http://schemas.microsoft.com/office/drawing/2014/main" id="{7D612565-152A-7E4A-9168-0F7B58410708}"/>
              </a:ext>
            </a:extLst>
          </p:cNvPr>
          <p:cNvSpPr>
            <a:spLocks noGrp="1"/>
          </p:cNvSpPr>
          <p:nvPr>
            <p:ph type="sldNum" sz="quarter" idx="12"/>
          </p:nvPr>
        </p:nvSpPr>
        <p:spPr>
          <a:xfrm>
            <a:off x="0" y="9593002"/>
            <a:ext cx="6858000" cy="312998"/>
          </a:xfrm>
        </p:spPr>
        <p:txBody>
          <a:bodyPr/>
          <a:lstStyle/>
          <a:p>
            <a:r>
              <a:rPr kumimoji="1" lang="en-US" altLang="ja-JP" dirty="0"/>
              <a:t>1</a:t>
            </a:r>
            <a:endParaRPr kumimoji="1" lang="ja-JP" altLang="en-US" dirty="0"/>
          </a:p>
        </p:txBody>
      </p:sp>
      <p:sp>
        <p:nvSpPr>
          <p:cNvPr id="24" name="テキスト ボックス 23">
            <a:extLst>
              <a:ext uri="{FF2B5EF4-FFF2-40B4-BE49-F238E27FC236}">
                <a16:creationId xmlns:a16="http://schemas.microsoft.com/office/drawing/2014/main" id="{CA49D0BC-5C48-9B65-C9F0-79DD34784510}"/>
              </a:ext>
            </a:extLst>
          </p:cNvPr>
          <p:cNvSpPr txBox="1"/>
          <p:nvPr/>
        </p:nvSpPr>
        <p:spPr>
          <a:xfrm>
            <a:off x="326982" y="125458"/>
            <a:ext cx="829884" cy="1015663"/>
          </a:xfrm>
          <a:prstGeom prst="rect">
            <a:avLst/>
          </a:prstGeom>
          <a:noFill/>
        </p:spPr>
        <p:txBody>
          <a:bodyPr wrap="square" rtlCol="0">
            <a:spAutoFit/>
          </a:bodyPr>
          <a:lstStyle/>
          <a:p>
            <a:r>
              <a:rPr kumimoji="1" lang="en-US" altLang="ja-JP" sz="6000" b="1" dirty="0">
                <a:solidFill>
                  <a:srgbClr val="009999"/>
                </a:solidFill>
                <a:latin typeface="HGP創英角ｺﾞｼｯｸUB" panose="020B0900000000000000" pitchFamily="50" charset="-128"/>
                <a:ea typeface="HGP創英角ｺﾞｼｯｸUB" panose="020B0900000000000000" pitchFamily="50" charset="-128"/>
              </a:rPr>
              <a:t>1</a:t>
            </a:r>
          </a:p>
        </p:txBody>
      </p:sp>
      <p:sp>
        <p:nvSpPr>
          <p:cNvPr id="25" name="正方形/長方形 24">
            <a:extLst>
              <a:ext uri="{FF2B5EF4-FFF2-40B4-BE49-F238E27FC236}">
                <a16:creationId xmlns:a16="http://schemas.microsoft.com/office/drawing/2014/main" id="{C3D4DDA9-116F-9218-1EC3-A8ABDD011EA3}"/>
              </a:ext>
            </a:extLst>
          </p:cNvPr>
          <p:cNvSpPr/>
          <p:nvPr/>
        </p:nvSpPr>
        <p:spPr>
          <a:xfrm>
            <a:off x="385854" y="1846085"/>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7DD8A991-89AC-2A39-AE22-E134589F6E23}"/>
              </a:ext>
            </a:extLst>
          </p:cNvPr>
          <p:cNvSpPr txBox="1"/>
          <p:nvPr/>
        </p:nvSpPr>
        <p:spPr>
          <a:xfrm>
            <a:off x="385854" y="1838542"/>
            <a:ext cx="3812912" cy="307777"/>
          </a:xfrm>
          <a:prstGeom prst="rect">
            <a:avLst/>
          </a:prstGeom>
          <a:noFill/>
        </p:spPr>
        <p:txBody>
          <a:bodyPr wrap="square" rtlCol="0">
            <a:spAutoFit/>
          </a:bodyPr>
          <a:lstStyle/>
          <a:p>
            <a:r>
              <a:rPr lang="ja-JP" altLang="ja-JP" sz="1400" b="1" kern="100" dirty="0">
                <a:solidFill>
                  <a:schemeClr val="bg1"/>
                </a:solidFill>
                <a:effectLst/>
              </a:rPr>
              <a:t>全般</a:t>
            </a:r>
            <a:endParaRPr lang="ja-JP" altLang="ja-JP" sz="1400" b="1"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9" name="テキスト ボックス 28">
            <a:extLst>
              <a:ext uri="{FF2B5EF4-FFF2-40B4-BE49-F238E27FC236}">
                <a16:creationId xmlns:a16="http://schemas.microsoft.com/office/drawing/2014/main" id="{FDED9903-9D53-4556-4266-4401CB037556}"/>
              </a:ext>
            </a:extLst>
          </p:cNvPr>
          <p:cNvSpPr txBox="1"/>
          <p:nvPr/>
        </p:nvSpPr>
        <p:spPr>
          <a:xfrm>
            <a:off x="377086" y="6013021"/>
            <a:ext cx="6095060" cy="3647152"/>
          </a:xfrm>
          <a:prstGeom prst="rect">
            <a:avLst/>
          </a:prstGeom>
          <a:noFill/>
        </p:spPr>
        <p:txBody>
          <a:bodyPr wrap="square" rtlCol="0">
            <a:spAutoFit/>
          </a:bodyPr>
          <a:lstStyle/>
          <a:p>
            <a:pPr algn="just" defTabSz="1425550">
              <a:defRPr/>
            </a:pPr>
            <a:r>
              <a:rPr kumimoji="1" lang="ja-JP" altLang="en-US" sz="1200" b="1" kern="100" dirty="0">
                <a:solidFill>
                  <a:srgbClr val="009999"/>
                </a:solidFill>
                <a:latin typeface="Calibri" panose="020F0502020204030204"/>
                <a:ea typeface="游ゴシック" panose="020B0400000000000000" pitchFamily="50" charset="-128"/>
              </a:rPr>
              <a:t>産業の</a:t>
            </a:r>
            <a:r>
              <a:rPr kumimoji="1" lang="en-US" altLang="ja-JP" sz="1200" b="1" kern="100" dirty="0">
                <a:solidFill>
                  <a:srgbClr val="009999"/>
                </a:solidFill>
                <a:latin typeface="Calibri" panose="020F0502020204030204"/>
                <a:ea typeface="游ゴシック" panose="020B0400000000000000" pitchFamily="50" charset="-128"/>
              </a:rPr>
              <a:t>”</a:t>
            </a:r>
            <a:r>
              <a:rPr kumimoji="1" lang="ja-JP" altLang="en-US" sz="1200" b="1" kern="100" dirty="0">
                <a:solidFill>
                  <a:srgbClr val="FF5050"/>
                </a:solidFill>
                <a:latin typeface="Calibri" panose="020F0502020204030204"/>
                <a:ea typeface="游ゴシック" panose="020B0400000000000000" pitchFamily="50" charset="-128"/>
              </a:rPr>
              <a:t>強み</a:t>
            </a:r>
            <a:r>
              <a:rPr kumimoji="1" lang="en-US" altLang="ja-JP" sz="1200" b="1" kern="100" dirty="0">
                <a:solidFill>
                  <a:srgbClr val="009999"/>
                </a:solidFill>
                <a:latin typeface="Calibri" panose="020F0502020204030204"/>
                <a:ea typeface="游ゴシック" panose="020B0400000000000000" pitchFamily="50" charset="-128"/>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kern="100" dirty="0">
                <a:solidFill>
                  <a:schemeClr val="tx1"/>
                </a:solidFill>
                <a:effectLst/>
              </a:rPr>
              <a:t>・</a:t>
            </a:r>
            <a:r>
              <a:rPr lang="ja-JP" altLang="ja-JP" sz="1200" b="1" kern="100" dirty="0">
                <a:solidFill>
                  <a:schemeClr val="tx1"/>
                </a:solidFill>
                <a:effectLst/>
              </a:rPr>
              <a:t>工業と企業誘致</a:t>
            </a:r>
            <a:r>
              <a:rPr lang="en-US" altLang="ja-JP" sz="1200" b="1" kern="100" dirty="0">
                <a:solidFill>
                  <a:schemeClr val="tx1"/>
                </a:solidFill>
                <a:effectLst/>
              </a:rPr>
              <a:t>: </a:t>
            </a:r>
            <a:r>
              <a:rPr lang="ja-JP" altLang="ja-JP" sz="1200" b="0" kern="100" dirty="0">
                <a:solidFill>
                  <a:schemeClr val="tx1"/>
                </a:solidFill>
                <a:effectLst/>
              </a:rPr>
              <a:t>工場が多く立地し、企業誘致にも積極的である。</a:t>
            </a:r>
          </a:p>
          <a:p>
            <a:pPr algn="just"/>
            <a:r>
              <a:rPr lang="ja-JP" altLang="ja-JP" sz="1200" kern="100" dirty="0">
                <a:solidFill>
                  <a:schemeClr val="tx1"/>
                </a:solidFill>
                <a:effectLst/>
              </a:rPr>
              <a:t>・</a:t>
            </a:r>
            <a:r>
              <a:rPr lang="ja-JP" altLang="ja-JP" sz="1200" b="1" kern="100" dirty="0">
                <a:solidFill>
                  <a:schemeClr val="tx1"/>
                </a:solidFill>
                <a:effectLst/>
              </a:rPr>
              <a:t>まちの賑わい</a:t>
            </a:r>
            <a:r>
              <a:rPr lang="en-US" altLang="ja-JP" sz="1200" b="1" kern="100" dirty="0">
                <a:solidFill>
                  <a:schemeClr val="tx1"/>
                </a:solidFill>
                <a:effectLst/>
              </a:rPr>
              <a:t>: </a:t>
            </a:r>
            <a:r>
              <a:rPr lang="ja-JP" altLang="ja-JP" sz="1200" b="0" kern="100" dirty="0">
                <a:solidFill>
                  <a:schemeClr val="tx1"/>
                </a:solidFill>
                <a:effectLst/>
              </a:rPr>
              <a:t>若</a:t>
            </a:r>
            <a:r>
              <a:rPr lang="ja-JP" altLang="en-US" sz="1200" b="0" kern="100" dirty="0">
                <a:solidFill>
                  <a:schemeClr val="tx1"/>
                </a:solidFill>
                <a:effectLst/>
              </a:rPr>
              <a:t>者</a:t>
            </a:r>
            <a:r>
              <a:rPr lang="ja-JP" altLang="ja-JP" sz="1200" b="0" kern="100" dirty="0">
                <a:solidFill>
                  <a:schemeClr val="tx1"/>
                </a:solidFill>
                <a:effectLst/>
              </a:rPr>
              <a:t>が経営するオリジナリティ溢れるカフェや本屋があり活気がある。</a:t>
            </a:r>
          </a:p>
          <a:p>
            <a:pPr algn="just"/>
            <a:r>
              <a:rPr lang="ja-JP" altLang="ja-JP" sz="1200" kern="100" dirty="0">
                <a:solidFill>
                  <a:schemeClr val="tx1"/>
                </a:solidFill>
                <a:effectLst/>
              </a:rPr>
              <a:t>・</a:t>
            </a:r>
            <a:r>
              <a:rPr lang="ja-JP" altLang="ja-JP" sz="1200" b="1" kern="100" dirty="0">
                <a:solidFill>
                  <a:schemeClr val="tx1"/>
                </a:solidFill>
                <a:effectLst/>
              </a:rPr>
              <a:t>一次産業と食の豊かさ</a:t>
            </a:r>
            <a:r>
              <a:rPr lang="en-US" altLang="ja-JP" sz="1200" b="1" kern="100" dirty="0">
                <a:solidFill>
                  <a:schemeClr val="tx1"/>
                </a:solidFill>
                <a:effectLst/>
              </a:rPr>
              <a:t>: </a:t>
            </a:r>
            <a:r>
              <a:rPr lang="ja-JP" altLang="ja-JP" sz="1200" b="0" kern="100" dirty="0">
                <a:solidFill>
                  <a:schemeClr val="tx1"/>
                </a:solidFill>
                <a:effectLst/>
              </a:rPr>
              <a:t>米や野菜が美味しく道の駅では安くて新鮮な食材が手に入る。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産業の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3366FF"/>
                </a:solidFill>
                <a:effectLst/>
                <a:uLnTx/>
                <a:uFillTx/>
                <a:latin typeface="Calibri" panose="020F0502020204030204"/>
                <a:ea typeface="游ゴシック" panose="020B0400000000000000" pitchFamily="50" charset="-128"/>
                <a:cs typeface="+mn-cs"/>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・未来への投資不足</a:t>
            </a:r>
            <a:r>
              <a:rPr lang="en-US" altLang="ja-JP" sz="1200" b="1" kern="100" dirty="0">
                <a:solidFill>
                  <a:schemeClr val="tx1"/>
                </a:solidFill>
                <a:effectLst/>
              </a:rPr>
              <a:t>:</a:t>
            </a:r>
            <a:r>
              <a:rPr lang="en-US" altLang="ja-JP" sz="1200" kern="100" dirty="0">
                <a:solidFill>
                  <a:schemeClr val="tx1"/>
                </a:solidFill>
                <a:effectLst/>
              </a:rPr>
              <a:t> </a:t>
            </a:r>
            <a:r>
              <a:rPr lang="en-US" altLang="ja-JP" sz="1200" kern="100" dirty="0"/>
              <a:t> </a:t>
            </a:r>
          </a:p>
          <a:p>
            <a:pPr algn="just"/>
            <a:r>
              <a:rPr lang="ja-JP" altLang="en-US" sz="1200" kern="100" dirty="0"/>
              <a:t>　</a:t>
            </a:r>
            <a:r>
              <a:rPr lang="ja-JP" altLang="ja-JP" sz="1200" kern="100" dirty="0">
                <a:solidFill>
                  <a:schemeClr val="tx1"/>
                </a:solidFill>
                <a:effectLst/>
              </a:rPr>
              <a:t>企業や自治体が目先の利益を追求し、未来への投資をしていない。</a:t>
            </a:r>
            <a:endParaRPr lang="en-US" altLang="ja-JP" sz="1200" kern="100" dirty="0"/>
          </a:p>
          <a:p>
            <a:pPr algn="just"/>
            <a:r>
              <a:rPr lang="ja-JP" altLang="en-US" sz="1200" kern="100" dirty="0">
                <a:solidFill>
                  <a:schemeClr val="tx1"/>
                </a:solidFill>
                <a:effectLst/>
              </a:rPr>
              <a:t>　「</a:t>
            </a:r>
            <a:r>
              <a:rPr lang="ja-JP" altLang="ja-JP" sz="1200" kern="100" dirty="0">
                <a:solidFill>
                  <a:schemeClr val="tx1"/>
                </a:solidFill>
                <a:effectLst/>
              </a:rPr>
              <a:t>まちのため」という考え方が地域の企業に欠けている。</a:t>
            </a:r>
          </a:p>
          <a:p>
            <a:pPr algn="just"/>
            <a:r>
              <a:rPr lang="ja-JP" altLang="ja-JP" sz="1200" b="1" kern="100" dirty="0">
                <a:solidFill>
                  <a:schemeClr val="tx1"/>
                </a:solidFill>
                <a:effectLst/>
              </a:rPr>
              <a:t>・まちの賑わいの低下</a:t>
            </a:r>
            <a:r>
              <a:rPr lang="en-US" altLang="ja-JP" sz="1200" b="1" kern="100" dirty="0">
                <a:solidFill>
                  <a:schemeClr val="tx1"/>
                </a:solidFill>
                <a:effectLst/>
              </a:rPr>
              <a:t>:</a:t>
            </a:r>
            <a:r>
              <a:rPr lang="en-US" altLang="ja-JP" sz="1200" kern="100" dirty="0">
                <a:solidFill>
                  <a:schemeClr val="tx1"/>
                </a:solidFill>
                <a:effectLst/>
              </a:rPr>
              <a:t> </a:t>
            </a:r>
          </a:p>
          <a:p>
            <a:pPr algn="just"/>
            <a:r>
              <a:rPr lang="ja-JP" altLang="en-US" sz="1200" kern="100" dirty="0"/>
              <a:t>　</a:t>
            </a:r>
            <a:r>
              <a:rPr lang="ja-JP" altLang="ja-JP" sz="1200" kern="100" dirty="0">
                <a:solidFill>
                  <a:schemeClr val="tx1"/>
                </a:solidFill>
                <a:effectLst/>
              </a:rPr>
              <a:t>商店街がシャッター街化し、若者が遊べる場所や施設が少なく、</a:t>
            </a:r>
            <a:endParaRPr lang="en-US" altLang="ja-JP" sz="1200" kern="100" dirty="0"/>
          </a:p>
          <a:p>
            <a:pPr algn="just"/>
            <a:r>
              <a:rPr lang="ja-JP" altLang="en-US" sz="1200" kern="100" dirty="0">
                <a:solidFill>
                  <a:schemeClr val="tx1"/>
                </a:solidFill>
                <a:effectLst/>
              </a:rPr>
              <a:t>　</a:t>
            </a:r>
            <a:r>
              <a:rPr lang="ja-JP" altLang="ja-JP" sz="1200" kern="100" dirty="0">
                <a:solidFill>
                  <a:schemeClr val="tx1"/>
                </a:solidFill>
                <a:effectLst/>
              </a:rPr>
              <a:t>高齢者は買い物難民になる</a:t>
            </a:r>
            <a:r>
              <a:rPr lang="ja-JP" altLang="en-US" sz="1200" kern="100" dirty="0">
                <a:solidFill>
                  <a:schemeClr val="tx1"/>
                </a:solidFill>
                <a:effectLst/>
              </a:rPr>
              <a:t>おそ</a:t>
            </a:r>
            <a:r>
              <a:rPr lang="ja-JP" altLang="ja-JP" sz="1200" kern="100" dirty="0">
                <a:solidFill>
                  <a:schemeClr val="tx1"/>
                </a:solidFill>
                <a:effectLst/>
              </a:rPr>
              <a:t>れがある。</a:t>
            </a:r>
          </a:p>
          <a:p>
            <a:pPr algn="just"/>
            <a:r>
              <a:rPr lang="ja-JP" altLang="ja-JP" sz="1200" b="1" kern="100" dirty="0">
                <a:solidFill>
                  <a:schemeClr val="tx1"/>
                </a:solidFill>
                <a:effectLst/>
              </a:rPr>
              <a:t>・一次産業の課題</a:t>
            </a:r>
            <a:r>
              <a:rPr lang="en-US" altLang="ja-JP" sz="1200" b="1" kern="100" dirty="0">
                <a:solidFill>
                  <a:schemeClr val="tx1"/>
                </a:solidFill>
                <a:effectLst/>
              </a:rPr>
              <a:t>: </a:t>
            </a:r>
            <a:r>
              <a:rPr lang="ja-JP" altLang="ja-JP" sz="1200" kern="100" dirty="0">
                <a:solidFill>
                  <a:schemeClr val="tx1"/>
                </a:solidFill>
                <a:effectLst/>
              </a:rPr>
              <a:t>農業や林業への新規就業に興味を持つ人々への支援が不十分である。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雇用</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・就職</a:t>
            </a:r>
            <a:r>
              <a:rPr lang="ja-JP" altLang="en-US" sz="1200" b="1" kern="100" dirty="0">
                <a:solidFill>
                  <a:schemeClr val="tx1"/>
                </a:solidFill>
                <a:effectLst/>
              </a:rPr>
              <a:t>意向</a:t>
            </a:r>
            <a:r>
              <a:rPr lang="en-US" altLang="ja-JP" sz="1200" b="1" kern="100" dirty="0">
                <a:solidFill>
                  <a:schemeClr val="tx1"/>
                </a:solidFill>
                <a:effectLst/>
              </a:rPr>
              <a:t>: </a:t>
            </a:r>
            <a:r>
              <a:rPr lang="ja-JP" altLang="ja-JP" sz="1200" b="0" kern="100" dirty="0">
                <a:solidFill>
                  <a:schemeClr val="tx1"/>
                </a:solidFill>
                <a:effectLst/>
              </a:rPr>
              <a:t>一旦は県外に進学しても地元や県内への就職志向がある人が多い。</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雇用</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・就職環境の課題</a:t>
            </a:r>
            <a:r>
              <a:rPr lang="en-US" altLang="ja-JP" sz="1200" b="1" kern="100" dirty="0">
                <a:solidFill>
                  <a:schemeClr val="tx1"/>
                </a:solidFill>
                <a:effectLst/>
              </a:rPr>
              <a:t>: </a:t>
            </a:r>
          </a:p>
          <a:p>
            <a:pPr algn="just"/>
            <a:r>
              <a:rPr lang="ja-JP" altLang="en-US" sz="1200" b="1" kern="100" dirty="0"/>
              <a:t>　</a:t>
            </a:r>
            <a:r>
              <a:rPr lang="ja-JP" altLang="ja-JP" sz="1200" kern="100" dirty="0">
                <a:solidFill>
                  <a:schemeClr val="tx1"/>
                </a:solidFill>
                <a:effectLst/>
              </a:rPr>
              <a:t>就業先の選択肢が少ない。また、女性の労働人口が少なく、</a:t>
            </a:r>
            <a:endParaRPr lang="en-US" altLang="ja-JP" sz="1200" kern="100" dirty="0"/>
          </a:p>
          <a:p>
            <a:pPr algn="just"/>
            <a:r>
              <a:rPr lang="en-US" altLang="ja-JP" sz="1200" kern="100" dirty="0">
                <a:solidFill>
                  <a:schemeClr val="tx1"/>
                </a:solidFill>
                <a:effectLst/>
              </a:rPr>
              <a:t>    </a:t>
            </a:r>
            <a:r>
              <a:rPr lang="ja-JP" altLang="ja-JP" sz="1200" kern="100" dirty="0">
                <a:solidFill>
                  <a:schemeClr val="tx1"/>
                </a:solidFill>
                <a:effectLst/>
              </a:rPr>
              <a:t>福祉施設職員の賃金が安いことも</a:t>
            </a:r>
            <a:r>
              <a:rPr lang="ja-JP" altLang="en-US" sz="1200" kern="100" dirty="0">
                <a:solidFill>
                  <a:schemeClr val="tx1"/>
                </a:solidFill>
                <a:effectLst/>
              </a:rPr>
              <a:t>課題</a:t>
            </a:r>
            <a:r>
              <a:rPr lang="ja-JP" altLang="ja-JP" sz="1200" kern="100" dirty="0">
                <a:solidFill>
                  <a:schemeClr val="tx1"/>
                </a:solidFill>
                <a:effectLst/>
              </a:rPr>
              <a:t>となっている。</a:t>
            </a:r>
          </a:p>
        </p:txBody>
      </p:sp>
      <p:sp>
        <p:nvSpPr>
          <p:cNvPr id="30" name="正方形/長方形 29">
            <a:extLst>
              <a:ext uri="{FF2B5EF4-FFF2-40B4-BE49-F238E27FC236}">
                <a16:creationId xmlns:a16="http://schemas.microsoft.com/office/drawing/2014/main" id="{2FEAE9C8-65A3-5200-7442-869EAB52F722}"/>
              </a:ext>
            </a:extLst>
          </p:cNvPr>
          <p:cNvSpPr/>
          <p:nvPr/>
        </p:nvSpPr>
        <p:spPr>
          <a:xfrm>
            <a:off x="377086" y="5632925"/>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テキスト ボックス 30">
            <a:extLst>
              <a:ext uri="{FF2B5EF4-FFF2-40B4-BE49-F238E27FC236}">
                <a16:creationId xmlns:a16="http://schemas.microsoft.com/office/drawing/2014/main" id="{B393A3E9-155E-775A-42F8-56891B559749}"/>
              </a:ext>
            </a:extLst>
          </p:cNvPr>
          <p:cNvSpPr txBox="1"/>
          <p:nvPr/>
        </p:nvSpPr>
        <p:spPr>
          <a:xfrm>
            <a:off x="385854" y="5629659"/>
            <a:ext cx="3812912" cy="307777"/>
          </a:xfrm>
          <a:prstGeom prst="rect">
            <a:avLst/>
          </a:prstGeom>
          <a:noFill/>
        </p:spPr>
        <p:txBody>
          <a:bodyPr wrap="square" rtlCol="0">
            <a:spAutoFit/>
          </a:bodyPr>
          <a:lstStyle/>
          <a:p>
            <a:r>
              <a:rPr lang="ja-JP" altLang="en-US" sz="1400" b="1" kern="100" dirty="0">
                <a:solidFill>
                  <a:schemeClr val="bg1"/>
                </a:solidFill>
                <a:effectLst/>
              </a:rPr>
              <a:t>産業・雇用・観光</a:t>
            </a:r>
          </a:p>
        </p:txBody>
      </p:sp>
      <p:sp>
        <p:nvSpPr>
          <p:cNvPr id="4" name="テキスト ボックス 3">
            <a:extLst>
              <a:ext uri="{FF2B5EF4-FFF2-40B4-BE49-F238E27FC236}">
                <a16:creationId xmlns:a16="http://schemas.microsoft.com/office/drawing/2014/main" id="{0250DC80-665C-6CAC-69F9-183D689EC9BB}"/>
              </a:ext>
            </a:extLst>
          </p:cNvPr>
          <p:cNvSpPr txBox="1"/>
          <p:nvPr/>
        </p:nvSpPr>
        <p:spPr>
          <a:xfrm>
            <a:off x="377086" y="1137556"/>
            <a:ext cx="6095060" cy="646331"/>
          </a:xfrm>
          <a:prstGeom prst="rect">
            <a:avLst/>
          </a:prstGeom>
          <a:noFill/>
        </p:spPr>
        <p:txBody>
          <a:bodyPr wrap="square" rtlCol="0">
            <a:spAutoFit/>
          </a:bodyPr>
          <a:lstStyle/>
          <a:p>
            <a:pPr algn="just" defTabSz="1425550">
              <a:defRPr/>
            </a:pPr>
            <a:r>
              <a:rPr lang="ja-JP" altLang="en-US" sz="1200"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一関の「現状」「課題」を考えるために、まちの強み（良いこと、頑張っていること、資源）・弱み（改善したいこと、困っていること）</a:t>
            </a:r>
            <a:r>
              <a:rPr lang="ja-JP" altLang="en-US" sz="1200" kern="100" dirty="0">
                <a:latin typeface="游ゴシック" panose="020B0400000000000000" pitchFamily="50" charset="-128"/>
                <a:ea typeface="游ゴシック" panose="020B0400000000000000" pitchFamily="50" charset="-128"/>
                <a:cs typeface="Times New Roman" panose="02020603050405020304" pitchFamily="18" charset="0"/>
              </a:rPr>
              <a:t>について確認しました。出された意見をテーマごとに整理しました。</a:t>
            </a:r>
            <a:endParaRPr lang="ja-JP" altLang="ja-JP" sz="1200"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p:txBody>
      </p:sp>
    </p:spTree>
    <p:extLst>
      <p:ext uri="{BB962C8B-B14F-4D97-AF65-F5344CB8AC3E}">
        <p14:creationId xmlns:p14="http://schemas.microsoft.com/office/powerpoint/2010/main" val="2698392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テキスト ボックス 28">
            <a:extLst>
              <a:ext uri="{FF2B5EF4-FFF2-40B4-BE49-F238E27FC236}">
                <a16:creationId xmlns:a16="http://schemas.microsoft.com/office/drawing/2014/main" id="{FDED9903-9D53-4556-4266-4401CB037556}"/>
              </a:ext>
            </a:extLst>
          </p:cNvPr>
          <p:cNvSpPr txBox="1"/>
          <p:nvPr/>
        </p:nvSpPr>
        <p:spPr>
          <a:xfrm>
            <a:off x="340029" y="291574"/>
            <a:ext cx="6095060" cy="2200602"/>
          </a:xfrm>
          <a:prstGeom prst="rect">
            <a:avLst/>
          </a:prstGeom>
          <a:noFill/>
        </p:spPr>
        <p:txBody>
          <a:bodyPr wrap="square" rtlCol="0">
            <a:spAutoFit/>
          </a:bodyPr>
          <a:lstStyle/>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観光</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・豊富な観光資源</a:t>
            </a:r>
            <a:r>
              <a:rPr lang="en-US" altLang="ja-JP" sz="1200" b="1" kern="100" dirty="0">
                <a:solidFill>
                  <a:schemeClr val="tx1"/>
                </a:solidFill>
                <a:effectLst/>
              </a:rPr>
              <a:t>: </a:t>
            </a:r>
          </a:p>
          <a:p>
            <a:pPr algn="just"/>
            <a:r>
              <a:rPr lang="ja-JP" altLang="en-US" sz="1200" b="1" kern="100" dirty="0"/>
              <a:t>　</a:t>
            </a:r>
            <a:r>
              <a:rPr lang="ja-JP" altLang="ja-JP" sz="1200" b="0" kern="100" dirty="0">
                <a:solidFill>
                  <a:schemeClr val="tx1"/>
                </a:solidFill>
                <a:effectLst/>
              </a:rPr>
              <a:t>厳美渓や猊鼻渓、あじさい園などの観光スポットに加え、温泉、</a:t>
            </a:r>
            <a:r>
              <a:rPr lang="ja-JP" altLang="en-US" sz="1200" b="0" kern="100" dirty="0">
                <a:solidFill>
                  <a:schemeClr val="tx1"/>
                </a:solidFill>
                <a:effectLst/>
              </a:rPr>
              <a:t>キャンプ</a:t>
            </a:r>
            <a:r>
              <a:rPr lang="ja-JP" altLang="ja-JP" sz="1200" b="0" kern="100" dirty="0">
                <a:solidFill>
                  <a:schemeClr val="tx1"/>
                </a:solidFill>
                <a:effectLst/>
              </a:rPr>
              <a:t>場、水辺</a:t>
            </a:r>
            <a:r>
              <a:rPr lang="ja-JP" altLang="en-US" sz="1200" b="0" kern="100" dirty="0">
                <a:solidFill>
                  <a:schemeClr val="tx1"/>
                </a:solidFill>
                <a:effectLst/>
              </a:rPr>
              <a:t>　　</a:t>
            </a:r>
            <a:endParaRPr lang="en-US" altLang="ja-JP" sz="1200" b="0" kern="100" dirty="0">
              <a:solidFill>
                <a:schemeClr val="tx1"/>
              </a:solidFill>
              <a:effectLst/>
            </a:endParaRPr>
          </a:p>
          <a:p>
            <a:pPr algn="just"/>
            <a:r>
              <a:rPr lang="ja-JP" altLang="en-US" sz="1200" kern="100" dirty="0"/>
              <a:t>　</a:t>
            </a:r>
            <a:r>
              <a:rPr lang="ja-JP" altLang="ja-JP" sz="1200" b="0" kern="100" dirty="0">
                <a:solidFill>
                  <a:schemeClr val="tx1"/>
                </a:solidFill>
                <a:effectLst/>
              </a:rPr>
              <a:t>公園などの自然豊かな観光資源が充実している。</a:t>
            </a:r>
          </a:p>
          <a:p>
            <a:pPr algn="just"/>
            <a:r>
              <a:rPr lang="ja-JP" altLang="ja-JP" sz="1200" b="1" kern="100" dirty="0">
                <a:solidFill>
                  <a:schemeClr val="tx1"/>
                </a:solidFill>
                <a:effectLst/>
              </a:rPr>
              <a:t>・文化と体験</a:t>
            </a:r>
            <a:r>
              <a:rPr lang="en-US" altLang="ja-JP" sz="1200" b="1" kern="100" dirty="0">
                <a:solidFill>
                  <a:schemeClr val="tx1"/>
                </a:solidFill>
                <a:effectLst/>
              </a:rPr>
              <a:t>: </a:t>
            </a:r>
          </a:p>
          <a:p>
            <a:pPr algn="just"/>
            <a:r>
              <a:rPr lang="ja-JP" altLang="en-US" sz="1200" b="1" kern="100" dirty="0"/>
              <a:t>　</a:t>
            </a:r>
            <a:r>
              <a:rPr lang="ja-JP" altLang="ja-JP" sz="1200" b="0" kern="100" dirty="0">
                <a:solidFill>
                  <a:schemeClr val="tx1"/>
                </a:solidFill>
                <a:effectLst/>
              </a:rPr>
              <a:t>郷土芸能や舞草刀などの歴史文化、また猊鼻渓での飲食や体験が観光コンテンツ</a:t>
            </a:r>
            <a:endParaRPr lang="en-US" altLang="ja-JP" sz="1200" b="0" kern="100" dirty="0">
              <a:solidFill>
                <a:schemeClr val="tx1"/>
              </a:solidFill>
              <a:effectLst/>
            </a:endParaRPr>
          </a:p>
          <a:p>
            <a:pPr algn="just"/>
            <a:r>
              <a:rPr lang="ja-JP" altLang="en-US" sz="1200" kern="100" dirty="0"/>
              <a:t>　</a:t>
            </a:r>
            <a:r>
              <a:rPr lang="ja-JP" altLang="ja-JP" sz="1200" b="0" kern="100" dirty="0">
                <a:solidFill>
                  <a:schemeClr val="tx1"/>
                </a:solidFill>
                <a:effectLst/>
              </a:rPr>
              <a:t>として完璧である。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観光</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・通過型観光の課題</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一関は観光の通過点として利用されるためお金が落ちない。</a:t>
            </a:r>
          </a:p>
          <a:p>
            <a:pPr algn="just"/>
            <a:r>
              <a:rPr lang="ja-JP" altLang="ja-JP" sz="1200" b="1" kern="100" dirty="0">
                <a:solidFill>
                  <a:schemeClr val="tx1"/>
                </a:solidFill>
                <a:effectLst/>
              </a:rPr>
              <a:t>・観光スポットの連携と交通の不便さ</a:t>
            </a:r>
            <a:r>
              <a:rPr lang="en-US" altLang="ja-JP" sz="1200" b="1" kern="100" dirty="0">
                <a:solidFill>
                  <a:schemeClr val="tx1"/>
                </a:solidFill>
                <a:effectLst/>
              </a:rPr>
              <a:t>:</a:t>
            </a:r>
          </a:p>
          <a:p>
            <a:pPr algn="just"/>
            <a:r>
              <a:rPr lang="ja-JP" altLang="en-US" sz="1200" b="1" kern="100" dirty="0"/>
              <a:t>　</a:t>
            </a:r>
            <a:r>
              <a:rPr lang="ja-JP" altLang="ja-JP" sz="1200" kern="100" dirty="0">
                <a:solidFill>
                  <a:schemeClr val="tx1"/>
                </a:solidFill>
                <a:effectLst/>
              </a:rPr>
              <a:t>市内観光スポットを周遊する回り方や</a:t>
            </a:r>
            <a:r>
              <a:rPr lang="ja-JP" altLang="en-US" sz="1200" kern="100" dirty="0"/>
              <a:t>交通</a:t>
            </a:r>
            <a:r>
              <a:rPr lang="ja-JP" altLang="ja-JP" sz="1200" kern="100" dirty="0">
                <a:solidFill>
                  <a:schemeClr val="tx1"/>
                </a:solidFill>
                <a:effectLst/>
              </a:rPr>
              <a:t>手段が確立されておらず、周遊が難しい。</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AB5D0BD4-9798-2B21-AFBC-C54069694907}"/>
              </a:ext>
            </a:extLst>
          </p:cNvPr>
          <p:cNvSpPr txBox="1"/>
          <p:nvPr/>
        </p:nvSpPr>
        <p:spPr>
          <a:xfrm>
            <a:off x="378809" y="3620990"/>
            <a:ext cx="3812912" cy="307777"/>
          </a:xfrm>
          <a:prstGeom prst="rect">
            <a:avLst/>
          </a:prstGeom>
          <a:noFill/>
        </p:spPr>
        <p:txBody>
          <a:bodyPr wrap="square" rtlCol="0">
            <a:spAutoFit/>
          </a:bodyPr>
          <a:lstStyle/>
          <a:p>
            <a:r>
              <a:rPr lang="ja-JP" altLang="ja-JP" sz="1400" b="1" kern="100" dirty="0">
                <a:solidFill>
                  <a:schemeClr val="bg1"/>
                </a:solidFill>
                <a:effectLst/>
              </a:rPr>
              <a:t>全般</a:t>
            </a:r>
            <a:endParaRPr lang="ja-JP" altLang="ja-JP" sz="1400" b="1" kern="100" dirty="0">
              <a:solidFill>
                <a:schemeClr val="bg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8" name="テキスト ボックス 17">
            <a:extLst>
              <a:ext uri="{FF2B5EF4-FFF2-40B4-BE49-F238E27FC236}">
                <a16:creationId xmlns:a16="http://schemas.microsoft.com/office/drawing/2014/main" id="{3CF6FC3F-F278-BBED-FF67-69D0F1A1F7C0}"/>
              </a:ext>
            </a:extLst>
          </p:cNvPr>
          <p:cNvSpPr txBox="1"/>
          <p:nvPr/>
        </p:nvSpPr>
        <p:spPr>
          <a:xfrm>
            <a:off x="370041" y="3112740"/>
            <a:ext cx="6095060" cy="6386364"/>
          </a:xfrm>
          <a:prstGeom prst="rect">
            <a:avLst/>
          </a:prstGeom>
          <a:noFill/>
        </p:spPr>
        <p:txBody>
          <a:bodyPr wrap="square" rtlCol="0">
            <a:spAutoFit/>
          </a:bodyPr>
          <a:lstStyle/>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交流</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・イベントの多様化と参加</a:t>
            </a:r>
            <a:r>
              <a:rPr lang="en-US" altLang="ja-JP" sz="1200" b="1" kern="100" dirty="0">
                <a:solidFill>
                  <a:schemeClr val="tx1"/>
                </a:solidFill>
                <a:effectLst/>
              </a:rPr>
              <a:t>: </a:t>
            </a:r>
          </a:p>
          <a:p>
            <a:pPr algn="just"/>
            <a:r>
              <a:rPr lang="ja-JP" altLang="en-US" sz="1200" b="1" kern="100" dirty="0"/>
              <a:t>　</a:t>
            </a:r>
            <a:r>
              <a:rPr lang="en-US" altLang="ja-JP" sz="1200" b="0" kern="100" dirty="0">
                <a:solidFill>
                  <a:schemeClr val="tx1"/>
                </a:solidFill>
                <a:effectLst/>
              </a:rPr>
              <a:t>TGC</a:t>
            </a:r>
            <a:r>
              <a:rPr lang="ja-JP" altLang="ja-JP" sz="1200" b="0" kern="100" dirty="0">
                <a:solidFill>
                  <a:schemeClr val="tx1"/>
                </a:solidFill>
                <a:effectLst/>
              </a:rPr>
              <a:t>や音楽イベントなどの若者向けのイベントが活発。</a:t>
            </a:r>
            <a:endParaRPr lang="en-US" altLang="ja-JP" sz="1200" b="0" kern="100" dirty="0">
              <a:solidFill>
                <a:schemeClr val="tx1"/>
              </a:solidFill>
              <a:effectLst/>
            </a:endParaRPr>
          </a:p>
          <a:p>
            <a:pPr algn="just"/>
            <a:r>
              <a:rPr lang="ja-JP" altLang="en-US" sz="1200" kern="100" dirty="0"/>
              <a:t>　</a:t>
            </a:r>
            <a:r>
              <a:rPr lang="ja-JP" altLang="ja-JP" sz="1200" b="0" kern="100" dirty="0">
                <a:solidFill>
                  <a:schemeClr val="tx1"/>
                </a:solidFill>
                <a:effectLst/>
              </a:rPr>
              <a:t>キッチンカーの出店などにより、イベント時の賑わいが増している。</a:t>
            </a:r>
          </a:p>
          <a:p>
            <a:pPr algn="just"/>
            <a:r>
              <a:rPr lang="ja-JP" altLang="ja-JP" sz="1200" b="1" kern="100" dirty="0">
                <a:solidFill>
                  <a:schemeClr val="tx1"/>
                </a:solidFill>
                <a:effectLst/>
              </a:rPr>
              <a:t>・住民が楽しめる豊富なイベント</a:t>
            </a:r>
            <a:r>
              <a:rPr lang="en-US" altLang="ja-JP" sz="1200" b="1" kern="100" dirty="0">
                <a:solidFill>
                  <a:schemeClr val="tx1"/>
                </a:solidFill>
                <a:effectLst/>
              </a:rPr>
              <a:t>: </a:t>
            </a:r>
          </a:p>
          <a:p>
            <a:pPr algn="just"/>
            <a:r>
              <a:rPr lang="ja-JP" altLang="en-US" sz="1200" b="1" kern="100" dirty="0"/>
              <a:t>　</a:t>
            </a:r>
            <a:r>
              <a:rPr lang="ja-JP" altLang="ja-JP" sz="1200" b="0" kern="100" dirty="0">
                <a:solidFill>
                  <a:schemeClr val="tx1"/>
                </a:solidFill>
                <a:effectLst/>
              </a:rPr>
              <a:t>地域ごとに夏祭りや夜市などの祭りがあり、住民や市外からの参加者も多い。</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交流</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・場づくりと出会いの場</a:t>
            </a:r>
            <a:r>
              <a:rPr lang="en-US" altLang="ja-JP" sz="1200" b="1" kern="100" dirty="0">
                <a:solidFill>
                  <a:schemeClr val="tx1"/>
                </a:solidFill>
                <a:effectLst/>
              </a:rPr>
              <a:t>:</a:t>
            </a:r>
            <a:r>
              <a:rPr lang="en-US" altLang="ja-JP" sz="1200" kern="100" dirty="0">
                <a:solidFill>
                  <a:schemeClr val="tx1"/>
                </a:solidFill>
                <a:effectLst/>
              </a:rPr>
              <a:t> </a:t>
            </a:r>
          </a:p>
          <a:p>
            <a:pPr algn="just"/>
            <a:r>
              <a:rPr lang="ja-JP" altLang="en-US" sz="1200" kern="100" dirty="0"/>
              <a:t>　</a:t>
            </a:r>
            <a:r>
              <a:rPr lang="ja-JP" altLang="ja-JP" sz="1200" kern="100" dirty="0">
                <a:solidFill>
                  <a:schemeClr val="tx1"/>
                </a:solidFill>
                <a:effectLst/>
              </a:rPr>
              <a:t>交流のための場づくりが難しく、枠にとられない自由な交流の場が不足している。</a:t>
            </a:r>
            <a:endParaRPr lang="en-US" altLang="ja-JP" sz="1200" kern="100" dirty="0"/>
          </a:p>
          <a:p>
            <a:pPr algn="just"/>
            <a:r>
              <a:rPr lang="ja-JP" altLang="en-US" sz="1200" kern="100" dirty="0">
                <a:solidFill>
                  <a:schemeClr val="tx1"/>
                </a:solidFill>
                <a:effectLst/>
              </a:rPr>
              <a:t>　</a:t>
            </a:r>
            <a:r>
              <a:rPr lang="ja-JP" altLang="ja-JP" sz="1200" kern="100" dirty="0">
                <a:solidFill>
                  <a:schemeClr val="tx1"/>
                </a:solidFill>
                <a:effectLst/>
              </a:rPr>
              <a:t>また、結婚の出会いの場が少ない。</a:t>
            </a:r>
          </a:p>
          <a:p>
            <a:pPr algn="just"/>
            <a:r>
              <a:rPr lang="ja-JP" altLang="ja-JP" sz="1200" b="1" kern="100" dirty="0">
                <a:solidFill>
                  <a:schemeClr val="tx1"/>
                </a:solidFill>
                <a:effectLst/>
              </a:rPr>
              <a:t>・世代間と国際交流の不足</a:t>
            </a:r>
            <a:r>
              <a:rPr lang="en-US" altLang="ja-JP" sz="1200" b="1" kern="100" dirty="0">
                <a:solidFill>
                  <a:schemeClr val="tx1"/>
                </a:solidFill>
                <a:effectLst/>
              </a:rPr>
              <a:t>:</a:t>
            </a:r>
            <a:r>
              <a:rPr lang="en-US" altLang="ja-JP" sz="1200" kern="100" dirty="0">
                <a:solidFill>
                  <a:schemeClr val="tx1"/>
                </a:solidFill>
                <a:effectLst/>
              </a:rPr>
              <a:t> </a:t>
            </a:r>
          </a:p>
          <a:p>
            <a:pPr algn="just"/>
            <a:r>
              <a:rPr lang="ja-JP" altLang="en-US" sz="1200" kern="100" dirty="0"/>
              <a:t>　</a:t>
            </a:r>
            <a:r>
              <a:rPr lang="ja-JP" altLang="ja-JP" sz="1200" kern="100" dirty="0">
                <a:solidFill>
                  <a:schemeClr val="tx1"/>
                </a:solidFill>
                <a:effectLst/>
              </a:rPr>
              <a:t>世代間の交流が少なく、若者に必要な情報が届いていない。</a:t>
            </a:r>
            <a:endParaRPr lang="en-US" altLang="ja-JP" sz="1200" kern="100" dirty="0">
              <a:solidFill>
                <a:schemeClr val="tx1"/>
              </a:solidFill>
              <a:effectLst/>
            </a:endParaRPr>
          </a:p>
          <a:p>
            <a:pPr algn="just"/>
            <a:r>
              <a:rPr lang="ja-JP" altLang="en-US" sz="1200" kern="100" dirty="0"/>
              <a:t>　</a:t>
            </a:r>
            <a:r>
              <a:rPr lang="ja-JP" altLang="ja-JP" sz="1200" kern="100" dirty="0">
                <a:solidFill>
                  <a:schemeClr val="tx1"/>
                </a:solidFill>
                <a:effectLst/>
              </a:rPr>
              <a:t>外国人との交流機会も不足している。</a:t>
            </a:r>
          </a:p>
          <a:p>
            <a:pPr algn="just"/>
            <a:r>
              <a:rPr lang="ja-JP" altLang="ja-JP" sz="1200" b="1" kern="100" dirty="0">
                <a:solidFill>
                  <a:schemeClr val="tx1"/>
                </a:solidFill>
                <a:effectLst/>
              </a:rPr>
              <a:t>・情報発信とイベントの問題</a:t>
            </a:r>
            <a:r>
              <a:rPr lang="en-US" altLang="ja-JP" sz="1200" b="1" kern="100" dirty="0">
                <a:solidFill>
                  <a:schemeClr val="tx1"/>
                </a:solidFill>
                <a:effectLst/>
              </a:rPr>
              <a:t>:</a:t>
            </a:r>
            <a:r>
              <a:rPr lang="en-US" altLang="ja-JP" sz="1200" kern="100" dirty="0">
                <a:solidFill>
                  <a:schemeClr val="tx1"/>
                </a:solidFill>
                <a:effectLst/>
              </a:rPr>
              <a:t> </a:t>
            </a:r>
            <a:r>
              <a:rPr lang="ja-JP" altLang="ja-JP" sz="1200" kern="100" dirty="0">
                <a:solidFill>
                  <a:schemeClr val="tx1"/>
                </a:solidFill>
                <a:effectLst/>
              </a:rPr>
              <a:t>市の</a:t>
            </a:r>
            <a:r>
              <a:rPr lang="en-US" altLang="ja-JP" sz="1200" kern="100" dirty="0">
                <a:solidFill>
                  <a:schemeClr val="tx1"/>
                </a:solidFill>
                <a:effectLst/>
              </a:rPr>
              <a:t>SNS</a:t>
            </a:r>
            <a:r>
              <a:rPr lang="ja-JP" altLang="ja-JP" sz="1200" kern="100" dirty="0">
                <a:solidFill>
                  <a:schemeClr val="tx1"/>
                </a:solidFill>
                <a:effectLst/>
              </a:rPr>
              <a:t>発信が若者向けになっておらず認知度が低い。</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交通</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・広域の交通環境</a:t>
            </a:r>
            <a:r>
              <a:rPr lang="en-US" altLang="ja-JP" sz="1200" b="1" kern="100" dirty="0">
                <a:solidFill>
                  <a:schemeClr val="tx1"/>
                </a:solidFill>
                <a:effectLst/>
              </a:rPr>
              <a:t>: </a:t>
            </a:r>
          </a:p>
          <a:p>
            <a:pPr algn="just"/>
            <a:r>
              <a:rPr lang="ja-JP" altLang="en-US" sz="1200" b="1" kern="100" dirty="0"/>
              <a:t>　</a:t>
            </a:r>
            <a:r>
              <a:rPr lang="ja-JP" altLang="ja-JP" sz="1200" b="0" kern="100" dirty="0">
                <a:solidFill>
                  <a:schemeClr val="tx1"/>
                </a:solidFill>
                <a:effectLst/>
              </a:rPr>
              <a:t>盛岡、仙台、東京に気軽に行ける立地で、山や海にも</a:t>
            </a:r>
            <a:r>
              <a:rPr lang="en-US" altLang="ja-JP" sz="1200" b="0" kern="100" dirty="0">
                <a:solidFill>
                  <a:schemeClr val="tx1"/>
                </a:solidFill>
                <a:effectLst/>
              </a:rPr>
              <a:t>1</a:t>
            </a:r>
            <a:r>
              <a:rPr lang="ja-JP" altLang="ja-JP" sz="1200" b="0" kern="100" dirty="0">
                <a:solidFill>
                  <a:schemeClr val="tx1"/>
                </a:solidFill>
                <a:effectLst/>
              </a:rPr>
              <a:t>時間で行けるため、広域の</a:t>
            </a:r>
            <a:endParaRPr lang="en-US" altLang="ja-JP" sz="1200" b="0" kern="100" dirty="0">
              <a:solidFill>
                <a:schemeClr val="tx1"/>
              </a:solidFill>
              <a:effectLst/>
            </a:endParaRPr>
          </a:p>
          <a:p>
            <a:pPr algn="just"/>
            <a:r>
              <a:rPr lang="ja-JP" altLang="en-US" sz="1200" kern="100" dirty="0"/>
              <a:t>　</a:t>
            </a:r>
            <a:r>
              <a:rPr lang="ja-JP" altLang="ja-JP" sz="1200" b="0" kern="100" dirty="0">
                <a:solidFill>
                  <a:schemeClr val="tx1"/>
                </a:solidFill>
                <a:effectLst/>
              </a:rPr>
              <a:t>移動が容易である。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交通</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・公共交通の問題</a:t>
            </a:r>
            <a:r>
              <a:rPr lang="en-US" altLang="ja-JP" sz="1200" b="1" kern="100" dirty="0">
                <a:solidFill>
                  <a:schemeClr val="tx1"/>
                </a:solidFill>
                <a:effectLst/>
              </a:rPr>
              <a:t>:</a:t>
            </a:r>
            <a:r>
              <a:rPr lang="en-US" altLang="ja-JP" sz="1200" kern="100" dirty="0">
                <a:solidFill>
                  <a:schemeClr val="tx1"/>
                </a:solidFill>
                <a:effectLst/>
              </a:rPr>
              <a:t> </a:t>
            </a:r>
          </a:p>
          <a:p>
            <a:pPr algn="just"/>
            <a:r>
              <a:rPr lang="ja-JP" altLang="en-US" sz="1200" kern="100" dirty="0"/>
              <a:t>　</a:t>
            </a:r>
            <a:r>
              <a:rPr lang="ja-JP" altLang="ja-JP" sz="1200" kern="100" dirty="0">
                <a:solidFill>
                  <a:schemeClr val="tx1"/>
                </a:solidFill>
                <a:effectLst/>
              </a:rPr>
              <a:t>市街地中心部の公共交通は良好だが、市街地以外では交通の便が悪い。</a:t>
            </a:r>
            <a:endParaRPr lang="en-US" altLang="ja-JP" sz="1200" kern="100" dirty="0">
              <a:solidFill>
                <a:schemeClr val="tx1"/>
              </a:solidFill>
              <a:effectLst/>
            </a:endParaRPr>
          </a:p>
          <a:p>
            <a:pPr algn="just"/>
            <a:r>
              <a:rPr lang="ja-JP" altLang="en-US" sz="1200" kern="100" dirty="0"/>
              <a:t>　</a:t>
            </a:r>
            <a:r>
              <a:rPr lang="ja-JP" altLang="ja-JP" sz="1200" kern="100" dirty="0">
                <a:solidFill>
                  <a:schemeClr val="tx1"/>
                </a:solidFill>
                <a:effectLst/>
              </a:rPr>
              <a:t>学生が遊びに行く際の交通費が高い。免許返納者が不便を感じている。</a:t>
            </a: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地域づくり</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・地域の結束と行事</a:t>
            </a:r>
            <a:r>
              <a:rPr lang="en-US" altLang="ja-JP" sz="1200" b="1" kern="100" dirty="0">
                <a:solidFill>
                  <a:schemeClr val="tx1"/>
                </a:solidFill>
                <a:effectLst/>
              </a:rPr>
              <a:t>: </a:t>
            </a:r>
            <a:r>
              <a:rPr lang="ja-JP" altLang="ja-JP" sz="1200" b="0" kern="100" dirty="0">
                <a:solidFill>
                  <a:schemeClr val="tx1"/>
                </a:solidFill>
                <a:effectLst/>
              </a:rPr>
              <a:t>地域に強い結束があり、地域行事が豊富で盛んに行われている。</a:t>
            </a:r>
          </a:p>
          <a:p>
            <a:pPr algn="just"/>
            <a:r>
              <a:rPr lang="ja-JP" altLang="ja-JP" sz="1200" b="1" kern="100" dirty="0">
                <a:solidFill>
                  <a:schemeClr val="tx1"/>
                </a:solidFill>
                <a:effectLst/>
              </a:rPr>
              <a:t>・高齢者の活躍と地域貢献</a:t>
            </a:r>
            <a:r>
              <a:rPr lang="en-US" altLang="ja-JP" sz="1200" b="1" kern="100" dirty="0">
                <a:solidFill>
                  <a:schemeClr val="tx1"/>
                </a:solidFill>
                <a:effectLst/>
              </a:rPr>
              <a:t>: </a:t>
            </a:r>
            <a:r>
              <a:rPr lang="ja-JP" altLang="ja-JP" sz="1200" b="0" kern="100" dirty="0">
                <a:solidFill>
                  <a:schemeClr val="tx1"/>
                </a:solidFill>
                <a:effectLst/>
              </a:rPr>
              <a:t>お年寄りが地域のリーダーとなり地域の地盤を支えている。</a:t>
            </a:r>
          </a:p>
          <a:p>
            <a:pPr algn="just"/>
            <a:r>
              <a:rPr lang="ja-JP" altLang="ja-JP" sz="1200" b="1" kern="100" dirty="0">
                <a:solidFill>
                  <a:schemeClr val="tx1"/>
                </a:solidFill>
                <a:effectLst/>
              </a:rPr>
              <a:t>・協働とインフラ</a:t>
            </a:r>
            <a:r>
              <a:rPr lang="en-US" altLang="ja-JP" sz="1200" b="1" kern="100" dirty="0">
                <a:solidFill>
                  <a:schemeClr val="tx1"/>
                </a:solidFill>
                <a:effectLst/>
              </a:rPr>
              <a:t>: </a:t>
            </a:r>
            <a:r>
              <a:rPr lang="ja-JP" altLang="ja-JP" sz="1200" b="0" kern="100" dirty="0">
                <a:solidFill>
                  <a:schemeClr val="tx1"/>
                </a:solidFill>
                <a:effectLst/>
              </a:rPr>
              <a:t>市民と行政の距離が近く、行政が市民活動に協力的である。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地域づくり</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rPr>
              <a:t>・参画の困難と世代間ギャップ</a:t>
            </a:r>
            <a:r>
              <a:rPr lang="en-US" altLang="ja-JP" sz="1200" b="1" kern="100" dirty="0">
                <a:solidFill>
                  <a:schemeClr val="tx1"/>
                </a:solidFill>
                <a:effectLst/>
              </a:rPr>
              <a:t>:</a:t>
            </a:r>
            <a:r>
              <a:rPr lang="en-US" altLang="ja-JP" sz="1200" kern="100" dirty="0">
                <a:solidFill>
                  <a:schemeClr val="tx1"/>
                </a:solidFill>
                <a:effectLst/>
              </a:rPr>
              <a:t> </a:t>
            </a:r>
          </a:p>
          <a:p>
            <a:pPr algn="just"/>
            <a:r>
              <a:rPr lang="ja-JP" altLang="en-US" sz="1200" kern="100" dirty="0"/>
              <a:t>　</a:t>
            </a:r>
            <a:r>
              <a:rPr lang="ja-JP" altLang="ja-JP" sz="1200" kern="100" dirty="0">
                <a:solidFill>
                  <a:schemeClr val="tx1"/>
                </a:solidFill>
                <a:effectLst/>
              </a:rPr>
              <a:t>地域づくりへの熱意には地域差や世代間ギャップがあり、次世代の育成や後継者</a:t>
            </a:r>
            <a:endParaRPr lang="en-US" altLang="ja-JP" sz="1200" kern="100" dirty="0">
              <a:solidFill>
                <a:schemeClr val="tx1"/>
              </a:solidFill>
              <a:effectLst/>
            </a:endParaRPr>
          </a:p>
          <a:p>
            <a:pPr algn="just"/>
            <a:r>
              <a:rPr lang="ja-JP" altLang="en-US" sz="1200" kern="100" dirty="0"/>
              <a:t>　</a:t>
            </a:r>
            <a:r>
              <a:rPr lang="ja-JP" altLang="ja-JP" sz="1200" kern="100" dirty="0">
                <a:solidFill>
                  <a:schemeClr val="tx1"/>
                </a:solidFill>
                <a:effectLst/>
              </a:rPr>
              <a:t>不足が</a:t>
            </a:r>
            <a:r>
              <a:rPr lang="ja-JP" altLang="en-US" sz="1200" kern="100" dirty="0">
                <a:solidFill>
                  <a:schemeClr val="tx1"/>
                </a:solidFill>
                <a:effectLst/>
              </a:rPr>
              <a:t>課題</a:t>
            </a:r>
            <a:r>
              <a:rPr lang="ja-JP" altLang="ja-JP" sz="1200" kern="100" dirty="0">
                <a:solidFill>
                  <a:schemeClr val="tx1"/>
                </a:solidFill>
                <a:effectLst/>
              </a:rPr>
              <a:t>。</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9" name="正方形/長方形 18">
            <a:extLst>
              <a:ext uri="{FF2B5EF4-FFF2-40B4-BE49-F238E27FC236}">
                <a16:creationId xmlns:a16="http://schemas.microsoft.com/office/drawing/2014/main" id="{923E4D46-039E-DFBC-35B7-BDD8B8FF4CAE}"/>
              </a:ext>
            </a:extLst>
          </p:cNvPr>
          <p:cNvSpPr/>
          <p:nvPr/>
        </p:nvSpPr>
        <p:spPr>
          <a:xfrm>
            <a:off x="378809" y="2730884"/>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BBB38489-C9CE-C77C-C84A-DB8F08AC075F}"/>
              </a:ext>
            </a:extLst>
          </p:cNvPr>
          <p:cNvSpPr txBox="1"/>
          <p:nvPr/>
        </p:nvSpPr>
        <p:spPr>
          <a:xfrm>
            <a:off x="378809" y="2729378"/>
            <a:ext cx="3812912" cy="307777"/>
          </a:xfrm>
          <a:prstGeom prst="rect">
            <a:avLst/>
          </a:prstGeom>
          <a:noFill/>
        </p:spPr>
        <p:txBody>
          <a:bodyPr wrap="square" rtlCol="0">
            <a:spAutoFit/>
          </a:bodyPr>
          <a:lstStyle/>
          <a:p>
            <a:r>
              <a:rPr lang="ja-JP" altLang="en-US" sz="1400" b="1" kern="100" dirty="0">
                <a:solidFill>
                  <a:schemeClr val="bg1"/>
                </a:solidFill>
                <a:effectLst/>
              </a:rPr>
              <a:t>交流・交通・地域づくり</a:t>
            </a:r>
          </a:p>
        </p:txBody>
      </p:sp>
      <p:sp>
        <p:nvSpPr>
          <p:cNvPr id="2" name="スライド番号プレースホルダー 36">
            <a:extLst>
              <a:ext uri="{FF2B5EF4-FFF2-40B4-BE49-F238E27FC236}">
                <a16:creationId xmlns:a16="http://schemas.microsoft.com/office/drawing/2014/main" id="{E1D54A5E-AC23-529E-36B2-10E255A08304}"/>
              </a:ext>
            </a:extLst>
          </p:cNvPr>
          <p:cNvSpPr>
            <a:spLocks noGrp="1"/>
          </p:cNvSpPr>
          <p:nvPr>
            <p:ph type="sldNum" sz="quarter" idx="12"/>
          </p:nvPr>
        </p:nvSpPr>
        <p:spPr>
          <a:xfrm>
            <a:off x="0" y="9593002"/>
            <a:ext cx="6858000" cy="312998"/>
          </a:xfrm>
        </p:spPr>
        <p:txBody>
          <a:bodyPr/>
          <a:lstStyle/>
          <a:p>
            <a:r>
              <a:rPr kumimoji="1" lang="en-US" altLang="ja-JP" dirty="0"/>
              <a:t>2</a:t>
            </a:r>
            <a:endParaRPr kumimoji="1" lang="ja-JP" altLang="en-US" dirty="0"/>
          </a:p>
        </p:txBody>
      </p:sp>
    </p:spTree>
    <p:extLst>
      <p:ext uri="{BB962C8B-B14F-4D97-AF65-F5344CB8AC3E}">
        <p14:creationId xmlns:p14="http://schemas.microsoft.com/office/powerpoint/2010/main" val="238356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a:extLst>
              <a:ext uri="{FF2B5EF4-FFF2-40B4-BE49-F238E27FC236}">
                <a16:creationId xmlns:a16="http://schemas.microsoft.com/office/drawing/2014/main" id="{3CF6FC3F-F278-BBED-FF67-69D0F1A1F7C0}"/>
              </a:ext>
            </a:extLst>
          </p:cNvPr>
          <p:cNvSpPr txBox="1"/>
          <p:nvPr/>
        </p:nvSpPr>
        <p:spPr>
          <a:xfrm>
            <a:off x="347580" y="712705"/>
            <a:ext cx="6095060" cy="6201698"/>
          </a:xfrm>
          <a:prstGeom prst="rect">
            <a:avLst/>
          </a:prstGeom>
          <a:noFill/>
        </p:spPr>
        <p:txBody>
          <a:bodyPr wrap="square" rtlCol="0">
            <a:spAutoFit/>
          </a:bodyPr>
          <a:lstStyle/>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子育て</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・充実した子育て環境</a:t>
            </a:r>
            <a:r>
              <a:rPr lang="en-US" altLang="ja-JP"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a:t>
            </a:r>
            <a:r>
              <a:rPr lang="en-US" altLang="ja-JP" sz="120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医療費補助や保育園バスなどが充実しており子育てで困らない。</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子育て</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・子育ての困難さ</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子どもを預ける場が少なく、遊び場や公共施設も不足している。</a:t>
            </a:r>
            <a:endParaRPr lang="en-US"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子育て中の就労や活動に困難を感じる。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教育</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・多様な学校と取り組み</a:t>
            </a:r>
            <a:r>
              <a:rPr lang="en-US" altLang="ja-JP"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p>
          <a:p>
            <a:pPr algn="just"/>
            <a:r>
              <a:rPr lang="ja-JP" altLang="en-US" sz="1200" b="1" kern="100" dirty="0">
                <a:latin typeface="游ゴシック" panose="020B0400000000000000" pitchFamily="50" charset="-128"/>
                <a:ea typeface="游明朝" panose="02020400000000000000" pitchFamily="18"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市内で高校を選べる。中高一貫校の取り組みや、学校開放での夏休みの宿題支援、</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活発なボランティア活動が特徴。</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・スポーツの充実</a:t>
            </a:r>
            <a:r>
              <a:rPr lang="en-US" altLang="ja-JP"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a:t>
            </a:r>
            <a:r>
              <a:rPr lang="en-US" altLang="ja-JP" sz="120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スポーツ施設が多く、スポーツが盛んに行われている。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・生涯学習機会の充実</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生涯学習の住民グループが豊富である。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教育</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学校の統合による影響</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学校の統合などによって、地域の特色が失われつつある。</a:t>
            </a:r>
            <a:endParaRPr lang="en-US"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また、子どもと大人の距離感が広がっている。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文化</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伝統技能と多様な文化</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en-US" altLang="ja-JP" sz="120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p>
          <a:p>
            <a:pPr algn="just"/>
            <a:r>
              <a:rPr lang="ja-JP" altLang="en-US"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寺社仏閣が多く、ガラス細工や和紙作りなどの伝統技能がある。</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地域ごとに異なる文化が魅力で、日本の原風景を感じられる景観が残っている。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郷土芸能の継承と多様性</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郷土芸能の継承がしっかりなされており、地域ごとに特色の異なる</a:t>
            </a:r>
            <a:r>
              <a:rPr lang="ja-JP" altLang="en-US"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鶏</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舞などが盛ん</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に行われている。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豊かな食文化</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郷土料理やもち文化が豊かで、薄皮饅頭や酒造も自慢。美味しい海の幸、山の幸が</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楽しめる。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文化</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・文化の継承</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積み重ねてきた文化を大切にしてほしい。</a:t>
            </a:r>
            <a:endParaRPr lang="en-US"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人口減少により地域の文化や風俗、昔からの</a:t>
            </a:r>
            <a:r>
              <a:rPr lang="ja-JP" altLang="en-US"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鶏</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舞が失われそうである。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・餅の食文化</a:t>
            </a:r>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に対する意識の低下</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餅を食べる子どもが減少している。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9" name="正方形/長方形 18">
            <a:extLst>
              <a:ext uri="{FF2B5EF4-FFF2-40B4-BE49-F238E27FC236}">
                <a16:creationId xmlns:a16="http://schemas.microsoft.com/office/drawing/2014/main" id="{923E4D46-039E-DFBC-35B7-BDD8B8FF4CAE}"/>
              </a:ext>
            </a:extLst>
          </p:cNvPr>
          <p:cNvSpPr/>
          <p:nvPr/>
        </p:nvSpPr>
        <p:spPr>
          <a:xfrm>
            <a:off x="381470" y="329343"/>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BBB38489-C9CE-C77C-C84A-DB8F08AC075F}"/>
              </a:ext>
            </a:extLst>
          </p:cNvPr>
          <p:cNvSpPr txBox="1"/>
          <p:nvPr/>
        </p:nvSpPr>
        <p:spPr>
          <a:xfrm>
            <a:off x="384923" y="329837"/>
            <a:ext cx="3812912" cy="307777"/>
          </a:xfrm>
          <a:prstGeom prst="rect">
            <a:avLst/>
          </a:prstGeom>
          <a:noFill/>
        </p:spPr>
        <p:txBody>
          <a:bodyPr wrap="square" rtlCol="0">
            <a:spAutoFit/>
          </a:bodyPr>
          <a:lstStyle/>
          <a:p>
            <a:r>
              <a:rPr lang="ja-JP" altLang="en-US" sz="1400" b="1" kern="100" dirty="0">
                <a:solidFill>
                  <a:schemeClr val="bg1"/>
                </a:solidFill>
                <a:effectLst/>
              </a:rPr>
              <a:t>子育て・教育・文化</a:t>
            </a:r>
          </a:p>
        </p:txBody>
      </p:sp>
      <p:sp>
        <p:nvSpPr>
          <p:cNvPr id="2" name="スライド番号プレースホルダー 36">
            <a:extLst>
              <a:ext uri="{FF2B5EF4-FFF2-40B4-BE49-F238E27FC236}">
                <a16:creationId xmlns:a16="http://schemas.microsoft.com/office/drawing/2014/main" id="{191AC239-94BF-D5C3-F536-E019DC2CB20B}"/>
              </a:ext>
            </a:extLst>
          </p:cNvPr>
          <p:cNvSpPr>
            <a:spLocks noGrp="1"/>
          </p:cNvSpPr>
          <p:nvPr>
            <p:ph type="sldNum" sz="quarter" idx="12"/>
          </p:nvPr>
        </p:nvSpPr>
        <p:spPr>
          <a:xfrm>
            <a:off x="0" y="9593002"/>
            <a:ext cx="6858000" cy="312998"/>
          </a:xfrm>
        </p:spPr>
        <p:txBody>
          <a:bodyPr/>
          <a:lstStyle/>
          <a:p>
            <a:r>
              <a:rPr kumimoji="1" lang="en-US" altLang="ja-JP" dirty="0"/>
              <a:t>3</a:t>
            </a:r>
            <a:endParaRPr kumimoji="1" lang="ja-JP" altLang="en-US" dirty="0"/>
          </a:p>
        </p:txBody>
      </p:sp>
    </p:spTree>
    <p:extLst>
      <p:ext uri="{BB962C8B-B14F-4D97-AF65-F5344CB8AC3E}">
        <p14:creationId xmlns:p14="http://schemas.microsoft.com/office/powerpoint/2010/main" val="36364372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テキスト ボックス 17">
            <a:extLst>
              <a:ext uri="{FF2B5EF4-FFF2-40B4-BE49-F238E27FC236}">
                <a16:creationId xmlns:a16="http://schemas.microsoft.com/office/drawing/2014/main" id="{3CF6FC3F-F278-BBED-FF67-69D0F1A1F7C0}"/>
              </a:ext>
            </a:extLst>
          </p:cNvPr>
          <p:cNvSpPr txBox="1"/>
          <p:nvPr/>
        </p:nvSpPr>
        <p:spPr>
          <a:xfrm>
            <a:off x="347580" y="712705"/>
            <a:ext cx="6095060" cy="3123932"/>
          </a:xfrm>
          <a:prstGeom prst="rect">
            <a:avLst/>
          </a:prstGeom>
          <a:noFill/>
        </p:spPr>
        <p:txBody>
          <a:bodyPr wrap="square" rtlCol="0">
            <a:spAutoFit/>
          </a:bodyPr>
          <a:lstStyle/>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環境</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a:t>
            </a:r>
            <a:r>
              <a:rPr lang="en-US" altLang="ja-JP"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SDGs</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と循環型社会</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r>
              <a:rPr lang="en-US" altLang="ja-JP" sz="1200" b="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2021</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年に</a:t>
            </a:r>
            <a:r>
              <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SDGs</a:t>
            </a:r>
            <a:r>
              <a:rPr lang="ja-JP" altLang="en-US"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未来都市</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に選定された。</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木質資源の地域循環や新エネルギー導入の支援が行われている。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豊かな住環境</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水や食べ物が豊富で、温泉や四季も楽しめる。どの家にも畑や田んぼがあり、庭に</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は花が咲いている。ネットの発展で田舎のデメリットが感じにくくなっている。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自然の美しさと豊かさ</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自然の美しさがあり、農地や自然環境が豊かで、山や里、海にも近い。</a:t>
            </a:r>
            <a:endParaRPr lang="en-US"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住民が元気に生活できる環境が整っている。</a:t>
            </a:r>
            <a:endParaRPr lang="ja-JP"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環境</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住環境</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 </a:t>
            </a:r>
          </a:p>
          <a:p>
            <a:pPr algn="just"/>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空き家が増加し、公園が少ない。街路樹の管理が不十分で景観が損なわれている。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獣害と環境の劣化</a:t>
            </a:r>
            <a:r>
              <a:rPr lang="en-US" altLang="ja-JP"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en-US" altLang="ja-JP" sz="120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 </a:t>
            </a:r>
          </a:p>
          <a:p>
            <a:pPr algn="just"/>
            <a:r>
              <a:rPr lang="ja-JP" altLang="en-US" sz="1200" kern="100" dirty="0">
                <a:latin typeface="游ゴシック" panose="020B0400000000000000" pitchFamily="50" charset="-128"/>
                <a:ea typeface="游明朝" panose="02020400000000000000" pitchFamily="18"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農村部では熊や鹿による獣害があり、野菜作りが困難に。</a:t>
            </a:r>
            <a:endParaRPr lang="en-US"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endParaRPr>
          </a:p>
          <a:p>
            <a:pPr algn="just"/>
            <a:r>
              <a:rPr lang="ja-JP" altLang="en-US" sz="1200"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外来種の増加や山・畑・田んぼの荒廃が進行し、自然環境や景観が損なわれている。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19" name="正方形/長方形 18">
            <a:extLst>
              <a:ext uri="{FF2B5EF4-FFF2-40B4-BE49-F238E27FC236}">
                <a16:creationId xmlns:a16="http://schemas.microsoft.com/office/drawing/2014/main" id="{923E4D46-039E-DFBC-35B7-BDD8B8FF4CAE}"/>
              </a:ext>
            </a:extLst>
          </p:cNvPr>
          <p:cNvSpPr/>
          <p:nvPr/>
        </p:nvSpPr>
        <p:spPr>
          <a:xfrm>
            <a:off x="381470" y="329343"/>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a:extLst>
              <a:ext uri="{FF2B5EF4-FFF2-40B4-BE49-F238E27FC236}">
                <a16:creationId xmlns:a16="http://schemas.microsoft.com/office/drawing/2014/main" id="{BBB38489-C9CE-C77C-C84A-DB8F08AC075F}"/>
              </a:ext>
            </a:extLst>
          </p:cNvPr>
          <p:cNvSpPr txBox="1"/>
          <p:nvPr/>
        </p:nvSpPr>
        <p:spPr>
          <a:xfrm>
            <a:off x="384923" y="329837"/>
            <a:ext cx="3812912" cy="307777"/>
          </a:xfrm>
          <a:prstGeom prst="rect">
            <a:avLst/>
          </a:prstGeom>
          <a:noFill/>
        </p:spPr>
        <p:txBody>
          <a:bodyPr wrap="square" rtlCol="0">
            <a:spAutoFit/>
          </a:bodyPr>
          <a:lstStyle/>
          <a:p>
            <a:r>
              <a:rPr lang="ja-JP" altLang="en-US" sz="1400" b="1" kern="100" dirty="0">
                <a:solidFill>
                  <a:schemeClr val="bg1"/>
                </a:solidFill>
                <a:effectLst/>
              </a:rPr>
              <a:t>環境･エネルギー･インフラ</a:t>
            </a:r>
          </a:p>
        </p:txBody>
      </p:sp>
      <p:sp>
        <p:nvSpPr>
          <p:cNvPr id="2" name="テキスト ボックス 1">
            <a:extLst>
              <a:ext uri="{FF2B5EF4-FFF2-40B4-BE49-F238E27FC236}">
                <a16:creationId xmlns:a16="http://schemas.microsoft.com/office/drawing/2014/main" id="{C0F6C866-9F76-1AA4-42BF-44292B4D6320}"/>
              </a:ext>
            </a:extLst>
          </p:cNvPr>
          <p:cNvSpPr txBox="1"/>
          <p:nvPr/>
        </p:nvSpPr>
        <p:spPr>
          <a:xfrm>
            <a:off x="347580" y="4448306"/>
            <a:ext cx="6095060" cy="1800493"/>
          </a:xfrm>
          <a:prstGeom prst="rect">
            <a:avLst/>
          </a:prstGeom>
          <a:noFill/>
        </p:spPr>
        <p:txBody>
          <a:bodyPr wrap="square" rtlCol="0">
            <a:spAutoFit/>
          </a:bodyPr>
          <a:lstStyle/>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医療・福祉</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充実した医療・福祉施設</a:t>
            </a:r>
            <a:r>
              <a:rPr lang="en-US"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effectLst/>
                <a:latin typeface="游明朝" panose="02020400000000000000" pitchFamily="18" charset="-128"/>
                <a:ea typeface="游ゴシック" panose="020B0400000000000000" pitchFamily="50" charset="-128"/>
                <a:cs typeface="Times New Roman" panose="02020603050405020304" pitchFamily="18" charset="0"/>
              </a:rPr>
              <a:t>病院同士の連携が取れていて、高齢者施設は充実している。</a:t>
            </a:r>
            <a:endParaRPr lang="ja-JP" altLang="ja-JP" sz="1200" b="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医療・福祉</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ひっ迫する施設</a:t>
            </a:r>
            <a:r>
              <a:rPr lang="en-US"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effectLst/>
                <a:latin typeface="游明朝" panose="02020400000000000000" pitchFamily="18" charset="-128"/>
                <a:ea typeface="游ゴシック" panose="020B0400000000000000" pitchFamily="50" charset="-128"/>
                <a:cs typeface="Times New Roman" panose="02020603050405020304" pitchFamily="18" charset="0"/>
              </a:rPr>
              <a:t>病院は混んでおり、介護施設は人材不足である。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防犯・防災</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i="0" u="none" strike="noStrike" kern="100" cap="none" spc="0" normalizeH="0" baseline="0" noProof="0" dirty="0">
                <a:ln>
                  <a:noFill/>
                </a:ln>
                <a:solidFill>
                  <a:srgbClr val="FF5050"/>
                </a:solidFill>
                <a:effectLst/>
                <a:uLnTx/>
                <a:uFillTx/>
                <a:latin typeface="Calibri" panose="020F0502020204030204"/>
                <a:ea typeface="游ゴシック" panose="020B0400000000000000" pitchFamily="50" charset="-128"/>
                <a:cs typeface="+mn-cs"/>
              </a:rPr>
              <a:t>強み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a:t>
            </a:r>
            <a:r>
              <a:rPr lang="ja-JP"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安心して暮らせる環境</a:t>
            </a:r>
            <a:r>
              <a:rPr lang="en-US"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en-US" sz="1200" b="1" kern="100" dirty="0">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b="0" kern="100" dirty="0">
                <a:effectLst/>
                <a:latin typeface="游明朝" panose="02020400000000000000" pitchFamily="18" charset="-128"/>
                <a:ea typeface="游ゴシック" panose="020B0400000000000000" pitchFamily="50" charset="-128"/>
                <a:cs typeface="Times New Roman" panose="02020603050405020304" pitchFamily="18" charset="0"/>
              </a:rPr>
              <a:t>治安が良く自然災害が少ない。</a:t>
            </a:r>
            <a:endParaRPr lang="ja-JP" altLang="ja-JP" sz="1200" b="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just" defTabSz="1425550" rtl="0" eaLnBrk="1" fontAlgn="auto" latinLnBrk="0" hangingPunct="1">
              <a:lnSpc>
                <a:spcPct val="100000"/>
              </a:lnSpc>
              <a:spcBef>
                <a:spcPts val="600"/>
              </a:spcBef>
              <a:spcAft>
                <a:spcPts val="0"/>
              </a:spcAft>
              <a:buClrTx/>
              <a:buSzTx/>
              <a:buFontTx/>
              <a:buNone/>
              <a:tabLst/>
              <a:defRPr/>
            </a:pPr>
            <a:r>
              <a:rPr kumimoji="1" lang="ja-JP" altLang="en-US" sz="1200" b="1" kern="100" dirty="0">
                <a:solidFill>
                  <a:srgbClr val="009999"/>
                </a:solidFill>
                <a:latin typeface="Calibri" panose="020F0502020204030204"/>
                <a:ea typeface="游ゴシック" panose="020B0400000000000000" pitchFamily="50" charset="-128"/>
              </a:rPr>
              <a:t>防犯・防災</a:t>
            </a:r>
            <a:r>
              <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の</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r>
              <a:rPr kumimoji="1" lang="ja-JP" altLang="en-US" sz="1200" b="1" kern="100" dirty="0">
                <a:solidFill>
                  <a:srgbClr val="3366FF"/>
                </a:solidFill>
                <a:latin typeface="Calibri" panose="020F0502020204030204"/>
                <a:ea typeface="游ゴシック" panose="020B0400000000000000" pitchFamily="50" charset="-128"/>
              </a:rPr>
              <a:t>弱み</a:t>
            </a:r>
            <a:r>
              <a:rPr kumimoji="1" lang="en-US" altLang="ja-JP"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rPr>
              <a:t>”</a:t>
            </a:r>
            <a:endParaRPr kumimoji="1" lang="ja-JP" altLang="en-US" sz="1200" b="1" i="0" u="none" strike="noStrike" kern="100" cap="none" spc="0" normalizeH="0" baseline="0" noProof="0" dirty="0">
              <a:ln>
                <a:noFill/>
              </a:ln>
              <a:solidFill>
                <a:srgbClr val="009999"/>
              </a:solidFill>
              <a:effectLst/>
              <a:uLnTx/>
              <a:uFillTx/>
              <a:latin typeface="Calibri" panose="020F0502020204030204"/>
              <a:ea typeface="游ゴシック" panose="020B0400000000000000" pitchFamily="50" charset="-128"/>
              <a:cs typeface="+mn-cs"/>
            </a:endParaRPr>
          </a:p>
          <a:p>
            <a:pPr algn="just"/>
            <a:r>
              <a:rPr lang="ja-JP" altLang="en-US" sz="1200" b="1" kern="100" dirty="0">
                <a:solidFill>
                  <a:schemeClr val="tx1"/>
                </a:solidFill>
                <a:effectLst/>
                <a:latin typeface="游明朝" panose="02020400000000000000" pitchFamily="18" charset="-128"/>
                <a:ea typeface="游ゴシック" panose="020B0400000000000000" pitchFamily="50" charset="-128"/>
                <a:cs typeface="Times New Roman" panose="02020603050405020304" pitchFamily="18" charset="0"/>
              </a:rPr>
              <a:t>・</a:t>
            </a:r>
            <a:r>
              <a:rPr lang="ja-JP"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不安な帰り道</a:t>
            </a:r>
            <a:r>
              <a:rPr lang="en-US" altLang="ja-JP" sz="1200" b="1" kern="100" dirty="0">
                <a:effectLst/>
                <a:latin typeface="游明朝" panose="02020400000000000000" pitchFamily="18" charset="-128"/>
                <a:ea typeface="游ゴシック" panose="020B0400000000000000" pitchFamily="50" charset="-128"/>
                <a:cs typeface="Times New Roman" panose="02020603050405020304" pitchFamily="18" charset="0"/>
              </a:rPr>
              <a:t>: </a:t>
            </a:r>
            <a:r>
              <a:rPr lang="ja-JP" altLang="ja-JP" sz="1200" kern="100" dirty="0">
                <a:effectLst/>
                <a:latin typeface="游明朝" panose="02020400000000000000" pitchFamily="18" charset="-128"/>
                <a:ea typeface="游ゴシック" panose="020B0400000000000000" pitchFamily="50" charset="-128"/>
                <a:cs typeface="Times New Roman" panose="02020603050405020304" pitchFamily="18" charset="0"/>
              </a:rPr>
              <a:t>街灯が少ない。</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3" name="正方形/長方形 2">
            <a:extLst>
              <a:ext uri="{FF2B5EF4-FFF2-40B4-BE49-F238E27FC236}">
                <a16:creationId xmlns:a16="http://schemas.microsoft.com/office/drawing/2014/main" id="{C14B3FA8-6CD0-7F1C-2EC9-DE6B819709E7}"/>
              </a:ext>
            </a:extLst>
          </p:cNvPr>
          <p:cNvSpPr/>
          <p:nvPr/>
        </p:nvSpPr>
        <p:spPr>
          <a:xfrm>
            <a:off x="381470" y="4064944"/>
            <a:ext cx="6095060" cy="299253"/>
          </a:xfrm>
          <a:prstGeom prst="rect">
            <a:avLst/>
          </a:prstGeom>
          <a:solidFill>
            <a:srgbClr val="00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テキスト ボックス 3">
            <a:extLst>
              <a:ext uri="{FF2B5EF4-FFF2-40B4-BE49-F238E27FC236}">
                <a16:creationId xmlns:a16="http://schemas.microsoft.com/office/drawing/2014/main" id="{91844494-C57D-31F8-D096-3AF1B6ACAD6E}"/>
              </a:ext>
            </a:extLst>
          </p:cNvPr>
          <p:cNvSpPr txBox="1"/>
          <p:nvPr/>
        </p:nvSpPr>
        <p:spPr>
          <a:xfrm>
            <a:off x="384923" y="4065438"/>
            <a:ext cx="3812912" cy="307777"/>
          </a:xfrm>
          <a:prstGeom prst="rect">
            <a:avLst/>
          </a:prstGeom>
          <a:noFill/>
        </p:spPr>
        <p:txBody>
          <a:bodyPr wrap="square" rtlCol="0">
            <a:spAutoFit/>
          </a:bodyPr>
          <a:lstStyle/>
          <a:p>
            <a:r>
              <a:rPr lang="ja-JP" altLang="en-US" sz="1400" b="1" kern="100" dirty="0">
                <a:solidFill>
                  <a:schemeClr val="bg1"/>
                </a:solidFill>
                <a:effectLst/>
              </a:rPr>
              <a:t>医療・福祉・防犯・防災</a:t>
            </a:r>
          </a:p>
        </p:txBody>
      </p:sp>
      <p:sp>
        <p:nvSpPr>
          <p:cNvPr id="5" name="スライド番号プレースホルダー 36">
            <a:extLst>
              <a:ext uri="{FF2B5EF4-FFF2-40B4-BE49-F238E27FC236}">
                <a16:creationId xmlns:a16="http://schemas.microsoft.com/office/drawing/2014/main" id="{808E1EEB-5E31-FE32-ADF5-FCBB59EDA842}"/>
              </a:ext>
            </a:extLst>
          </p:cNvPr>
          <p:cNvSpPr>
            <a:spLocks noGrp="1"/>
          </p:cNvSpPr>
          <p:nvPr>
            <p:ph type="sldNum" sz="quarter" idx="12"/>
          </p:nvPr>
        </p:nvSpPr>
        <p:spPr>
          <a:xfrm>
            <a:off x="0" y="9593002"/>
            <a:ext cx="6858000" cy="312998"/>
          </a:xfrm>
        </p:spPr>
        <p:txBody>
          <a:bodyPr/>
          <a:lstStyle/>
          <a:p>
            <a:r>
              <a:rPr kumimoji="1" lang="en-US" altLang="ja-JP" dirty="0"/>
              <a:t>4</a:t>
            </a:r>
            <a:endParaRPr kumimoji="1" lang="ja-JP" altLang="en-US" dirty="0"/>
          </a:p>
        </p:txBody>
      </p:sp>
    </p:spTree>
    <p:extLst>
      <p:ext uri="{BB962C8B-B14F-4D97-AF65-F5344CB8AC3E}">
        <p14:creationId xmlns:p14="http://schemas.microsoft.com/office/powerpoint/2010/main" val="2462618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6A5C5E8-8EE9-F94A-7421-B4634EC4C48F}"/>
              </a:ext>
            </a:extLst>
          </p:cNvPr>
          <p:cNvSpPr txBox="1"/>
          <p:nvPr/>
        </p:nvSpPr>
        <p:spPr>
          <a:xfrm>
            <a:off x="1177505" y="312998"/>
            <a:ext cx="4440460" cy="754053"/>
          </a:xfrm>
          <a:prstGeom prst="rect">
            <a:avLst/>
          </a:prstGeom>
          <a:noFill/>
        </p:spPr>
        <p:txBody>
          <a:bodyPr wrap="square" rtlCol="0">
            <a:spAutoFit/>
          </a:bodyPr>
          <a:lstStyle/>
          <a:p>
            <a:r>
              <a:rPr kumimoji="1" lang="ja-JP" altLang="en-US" sz="1500" b="1" dirty="0"/>
              <a:t>一関の「未来」を考える</a:t>
            </a:r>
            <a:endParaRPr kumimoji="1" lang="en-US" altLang="ja-JP" sz="1500" b="1" dirty="0"/>
          </a:p>
          <a:p>
            <a:r>
              <a:rPr kumimoji="1" lang="ja-JP" altLang="en-US" sz="2800" b="1" dirty="0"/>
              <a:t>目指すまちの姿</a:t>
            </a:r>
            <a:endParaRPr kumimoji="1" lang="en-US" altLang="ja-JP" sz="2800" b="1" dirty="0"/>
          </a:p>
        </p:txBody>
      </p:sp>
      <p:sp>
        <p:nvSpPr>
          <p:cNvPr id="24" name="テキスト ボックス 23">
            <a:extLst>
              <a:ext uri="{FF2B5EF4-FFF2-40B4-BE49-F238E27FC236}">
                <a16:creationId xmlns:a16="http://schemas.microsoft.com/office/drawing/2014/main" id="{CA49D0BC-5C48-9B65-C9F0-79DD34784510}"/>
              </a:ext>
            </a:extLst>
          </p:cNvPr>
          <p:cNvSpPr txBox="1"/>
          <p:nvPr/>
        </p:nvSpPr>
        <p:spPr>
          <a:xfrm>
            <a:off x="326982" y="125458"/>
            <a:ext cx="829884" cy="1015663"/>
          </a:xfrm>
          <a:prstGeom prst="rect">
            <a:avLst/>
          </a:prstGeom>
          <a:noFill/>
        </p:spPr>
        <p:txBody>
          <a:bodyPr wrap="square" rtlCol="0">
            <a:spAutoFit/>
          </a:bodyPr>
          <a:lstStyle/>
          <a:p>
            <a:r>
              <a:rPr kumimoji="1" lang="en-US" altLang="ja-JP" sz="6000" b="1" dirty="0">
                <a:solidFill>
                  <a:schemeClr val="accent2"/>
                </a:solidFill>
                <a:latin typeface="HGP創英角ｺﾞｼｯｸUB" panose="020B0900000000000000" pitchFamily="50" charset="-128"/>
                <a:ea typeface="HGP創英角ｺﾞｼｯｸUB" panose="020B0900000000000000" pitchFamily="50" charset="-128"/>
              </a:rPr>
              <a:t>2</a:t>
            </a:r>
          </a:p>
        </p:txBody>
      </p:sp>
      <p:graphicFrame>
        <p:nvGraphicFramePr>
          <p:cNvPr id="5" name="表 4">
            <a:extLst>
              <a:ext uri="{FF2B5EF4-FFF2-40B4-BE49-F238E27FC236}">
                <a16:creationId xmlns:a16="http://schemas.microsoft.com/office/drawing/2014/main" id="{67798380-1ADE-AD46-20A2-5B761FA22F00}"/>
              </a:ext>
            </a:extLst>
          </p:cNvPr>
          <p:cNvGraphicFramePr>
            <a:graphicFrameLocks noGrp="1"/>
          </p:cNvGraphicFramePr>
          <p:nvPr>
            <p:extLst>
              <p:ext uri="{D42A27DB-BD31-4B8C-83A1-F6EECF244321}">
                <p14:modId xmlns:p14="http://schemas.microsoft.com/office/powerpoint/2010/main" val="912218447"/>
              </p:ext>
            </p:extLst>
          </p:nvPr>
        </p:nvGraphicFramePr>
        <p:xfrm>
          <a:off x="313686" y="1723705"/>
          <a:ext cx="6230628" cy="5909630"/>
        </p:xfrm>
        <a:graphic>
          <a:graphicData uri="http://schemas.openxmlformats.org/drawingml/2006/table">
            <a:tbl>
              <a:tblPr firstRow="1" bandRow="1">
                <a:tableStyleId>{21E4AEA4-8DFA-4A89-87EB-49C32662AFE0}</a:tableStyleId>
              </a:tblPr>
              <a:tblGrid>
                <a:gridCol w="646472">
                  <a:extLst>
                    <a:ext uri="{9D8B030D-6E8A-4147-A177-3AD203B41FA5}">
                      <a16:colId xmlns:a16="http://schemas.microsoft.com/office/drawing/2014/main" val="591653542"/>
                    </a:ext>
                  </a:extLst>
                </a:gridCol>
                <a:gridCol w="5584156">
                  <a:extLst>
                    <a:ext uri="{9D8B030D-6E8A-4147-A177-3AD203B41FA5}">
                      <a16:colId xmlns:a16="http://schemas.microsoft.com/office/drawing/2014/main" val="1322647002"/>
                    </a:ext>
                  </a:extLst>
                </a:gridCol>
              </a:tblGrid>
              <a:tr h="331790">
                <a:tc gridSpan="2">
                  <a:txBody>
                    <a:bodyPr/>
                    <a:lstStyle/>
                    <a:p>
                      <a:pPr algn="ctr"/>
                      <a:r>
                        <a:rPr lang="ja-JP" altLang="en-US" sz="1200" kern="100" dirty="0">
                          <a:effectLst/>
                        </a:rPr>
                        <a:t>全般</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抽象的</a:t>
                      </a:r>
                      <a:endParaRPr kumimoji="1" lang="en-US" altLang="ja-JP" sz="1200" b="1" dirty="0">
                        <a:solidFill>
                          <a:schemeClr val="tx1"/>
                        </a:solidFill>
                      </a:endParaRPr>
                    </a:p>
                  </a:txBody>
                  <a:tcPr anchor="ctr"/>
                </a:tc>
                <a:tc>
                  <a:txBody>
                    <a:bodyPr/>
                    <a:lstStyle/>
                    <a:p>
                      <a:pPr marL="133350" indent="-133350" algn="just"/>
                      <a:r>
                        <a:rPr lang="ja-JP" altLang="ja-JP" sz="1200" b="1" kern="100" dirty="0">
                          <a:effectLst/>
                          <a:latin typeface="游明朝" panose="02020400000000000000" pitchFamily="18" charset="-128"/>
                          <a:ea typeface="+mn-ea"/>
                          <a:cs typeface="Times New Roman" panose="02020603050405020304" pitchFamily="18" charset="0"/>
                        </a:rPr>
                        <a:t>■まち</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・若者が帰りたくなる魅力的なまち：</a:t>
                      </a:r>
                      <a:r>
                        <a:rPr lang="ja-JP" altLang="ja-JP" sz="1200" kern="100" dirty="0">
                          <a:effectLst/>
                          <a:latin typeface="游明朝" panose="02020400000000000000" pitchFamily="18" charset="-128"/>
                          <a:ea typeface="+mn-ea"/>
                          <a:cs typeface="Times New Roman" panose="02020603050405020304" pitchFamily="18" charset="0"/>
                        </a:rPr>
                        <a:t>前向きにイキイキと暮らせる環境が</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整っている。若者が主体的に活動できる場がある。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tabLst>
                          <a:tab pos="457200" algn="l"/>
                        </a:tabLst>
                      </a:pPr>
                      <a:r>
                        <a:rPr lang="ja-JP" altLang="ja-JP" sz="1200" b="1" kern="100" dirty="0">
                          <a:effectLst/>
                          <a:latin typeface="游明朝" panose="02020400000000000000" pitchFamily="18" charset="-128"/>
                          <a:ea typeface="+mn-ea"/>
                          <a:cs typeface="Times New Roman" panose="02020603050405020304" pitchFamily="18" charset="0"/>
                        </a:rPr>
                        <a:t>・住民主体のまち：</a:t>
                      </a:r>
                      <a:r>
                        <a:rPr lang="ja-JP" altLang="ja-JP" sz="1200" kern="100" dirty="0">
                          <a:effectLst/>
                          <a:latin typeface="游明朝" panose="02020400000000000000" pitchFamily="18" charset="-128"/>
                          <a:ea typeface="+mn-ea"/>
                          <a:cs typeface="Times New Roman" panose="02020603050405020304" pitchFamily="18" charset="0"/>
                        </a:rPr>
                        <a:t>住民全員が参加し、地域の良さを出し合いながら、</a:t>
                      </a:r>
                      <a:endParaRPr lang="en-US" altLang="ja-JP" sz="1200" kern="100" dirty="0">
                        <a:effectLst/>
                        <a:latin typeface="游明朝" panose="02020400000000000000" pitchFamily="18" charset="-128"/>
                        <a:ea typeface="+mn-ea"/>
                        <a:cs typeface="Times New Roman" panose="02020603050405020304" pitchFamily="18" charset="0"/>
                      </a:endParaRPr>
                    </a:p>
                    <a:p>
                      <a:pPr algn="just">
                        <a:tabLst>
                          <a:tab pos="457200" algn="l"/>
                        </a:tabLst>
                      </a:pPr>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選択肢が豊富で変化を受け入れる環境がつくられる。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tabLst>
                          <a:tab pos="457200" algn="l"/>
                        </a:tabLst>
                      </a:pPr>
                      <a:r>
                        <a:rPr lang="ja-JP" altLang="en-US" sz="1200" b="1" kern="100" dirty="0">
                          <a:effectLst/>
                          <a:latin typeface="游明朝" panose="02020400000000000000" pitchFamily="18" charset="-128"/>
                          <a:ea typeface="+mn-ea"/>
                          <a:cs typeface="Times New Roman" panose="02020603050405020304" pitchFamily="18" charset="0"/>
                        </a:rPr>
                        <a:t>・</a:t>
                      </a:r>
                      <a:r>
                        <a:rPr lang="ja-JP" altLang="ja-JP" sz="1200" b="1" kern="100" dirty="0">
                          <a:effectLst/>
                          <a:latin typeface="游明朝" panose="02020400000000000000" pitchFamily="18" charset="-128"/>
                          <a:ea typeface="+mn-ea"/>
                          <a:cs typeface="Times New Roman" panose="02020603050405020304" pitchFamily="18" charset="0"/>
                        </a:rPr>
                        <a:t>長く住み続けられるまち：</a:t>
                      </a:r>
                      <a:r>
                        <a:rPr lang="ja-JP" altLang="ja-JP" sz="1200" kern="100" dirty="0">
                          <a:effectLst/>
                          <a:latin typeface="游明朝" panose="02020400000000000000" pitchFamily="18" charset="-128"/>
                          <a:ea typeface="+mn-ea"/>
                          <a:cs typeface="Times New Roman" panose="02020603050405020304" pitchFamily="18" charset="0"/>
                        </a:rPr>
                        <a:t>将来も住み続けられるような住みやすい環境が</a:t>
                      </a:r>
                      <a:endParaRPr lang="en-US" altLang="ja-JP" sz="1200" kern="100" dirty="0">
                        <a:effectLst/>
                        <a:latin typeface="游明朝" panose="02020400000000000000" pitchFamily="18" charset="-128"/>
                        <a:ea typeface="+mn-ea"/>
                        <a:cs typeface="Times New Roman" panose="02020603050405020304" pitchFamily="18" charset="0"/>
                      </a:endParaRPr>
                    </a:p>
                    <a:p>
                      <a:pPr algn="just">
                        <a:tabLst>
                          <a:tab pos="457200" algn="l"/>
                        </a:tabLst>
                      </a:pPr>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整っており、高齢になっても暮らしやすい。</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■人間性</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・主体性と自立した行動力を持つ人になる：</a:t>
                      </a:r>
                      <a:r>
                        <a:rPr lang="ja-JP" altLang="ja-JP" sz="1200" kern="100" dirty="0">
                          <a:effectLst/>
                          <a:latin typeface="游明朝" panose="02020400000000000000" pitchFamily="18" charset="-128"/>
                          <a:ea typeface="+mn-ea"/>
                          <a:cs typeface="Times New Roman" panose="02020603050405020304" pitchFamily="18" charset="0"/>
                        </a:rPr>
                        <a:t>志を持ち、自分自身で物事に</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取り組み、他人任せにしない。自分自身が率先して動く。</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・広い視野と創造性を持つ人になる：</a:t>
                      </a:r>
                      <a:r>
                        <a:rPr lang="ja-JP" altLang="ja-JP" sz="1200" kern="100" dirty="0">
                          <a:effectLst/>
                          <a:latin typeface="游明朝" panose="02020400000000000000" pitchFamily="18" charset="-128"/>
                          <a:ea typeface="+mn-ea"/>
                          <a:cs typeface="Times New Roman" panose="02020603050405020304" pitchFamily="18" charset="0"/>
                        </a:rPr>
                        <a:t>広い視野を持って様々な角度から物事を</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考えられ、創造性を発揮できるようになる。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・良好なコミュニケーション能力をもつ：</a:t>
                      </a:r>
                      <a:r>
                        <a:rPr lang="ja-JP" altLang="ja-JP" sz="1200" kern="100" dirty="0">
                          <a:effectLst/>
                          <a:latin typeface="游明朝" panose="02020400000000000000" pitchFamily="18" charset="-128"/>
                          <a:ea typeface="+mn-ea"/>
                          <a:cs typeface="Times New Roman" panose="02020603050405020304" pitchFamily="18" charset="0"/>
                        </a:rPr>
                        <a:t>ルールを守り、周囲と良好な</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コミュニケーションを取り、他者との関わり方を大切にする。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just"/>
                      <a:r>
                        <a:rPr lang="ja-JP" altLang="ja-JP" sz="1200" b="1" kern="100" dirty="0">
                          <a:effectLst/>
                          <a:latin typeface="游明朝" panose="02020400000000000000" pitchFamily="18" charset="-128"/>
                          <a:ea typeface="+mn-ea"/>
                          <a:cs typeface="Times New Roman" panose="02020603050405020304" pitchFamily="18" charset="0"/>
                        </a:rPr>
                        <a:t>■まち</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・若者が活躍するまち：</a:t>
                      </a:r>
                      <a:r>
                        <a:rPr lang="ja-JP" altLang="ja-JP" sz="1200" kern="100" dirty="0">
                          <a:effectLst/>
                          <a:latin typeface="游明朝" panose="02020400000000000000" pitchFamily="18" charset="-128"/>
                          <a:ea typeface="+mn-ea"/>
                          <a:cs typeface="Times New Roman" panose="02020603050405020304" pitchFamily="18" charset="0"/>
                        </a:rPr>
                        <a:t>若者が活躍できる場がある。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・地域への誇り：</a:t>
                      </a:r>
                      <a:r>
                        <a:rPr lang="ja-JP" altLang="ja-JP" sz="1200" kern="100" dirty="0">
                          <a:effectLst/>
                          <a:latin typeface="游明朝" panose="02020400000000000000" pitchFamily="18" charset="-128"/>
                          <a:ea typeface="+mn-ea"/>
                          <a:cs typeface="Times New Roman" panose="02020603050405020304" pitchFamily="18" charset="0"/>
                        </a:rPr>
                        <a:t>市民が地域のことを自慢できるようになる。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■人間性</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・環境づくり：</a:t>
                      </a:r>
                      <a:r>
                        <a:rPr lang="ja-JP" altLang="ja-JP" sz="1200" kern="100" dirty="0">
                          <a:effectLst/>
                          <a:latin typeface="游明朝" panose="02020400000000000000" pitchFamily="18" charset="-128"/>
                          <a:ea typeface="+mn-ea"/>
                          <a:cs typeface="Times New Roman" panose="02020603050405020304" pitchFamily="18" charset="0"/>
                        </a:rPr>
                        <a:t>挑戦できる環境をつくる。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537381998"/>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■まち</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・戻ってきたくなるまち：</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市民がまちに対して興味を持ち、まちを知り、</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市民がまちに誇りを持つことで魅力的なまちになる。</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共助で成り立つ地域をつくる。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133350" indent="-133350"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・自己表現ができるまち：</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若者が自己表現できる場をつくる。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133350" indent="-133350"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■人間性</a:t>
                      </a:r>
                      <a:endParaRPr lang="en-US" altLang="ja-JP" sz="1200" b="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133350" indent="-133350"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・人の気持ちが分かる：</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 人の気持ちが分かることが大事である。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■人口</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・移住定住支援の充実：</a:t>
                      </a:r>
                      <a:r>
                        <a:rPr lang="en-US" altLang="ja-JP" sz="1200" kern="100" dirty="0">
                          <a:solidFill>
                            <a:schemeClr val="tx1"/>
                          </a:solidFill>
                          <a:effectLst/>
                          <a:latin typeface="游明朝" panose="02020400000000000000" pitchFamily="18" charset="-128"/>
                          <a:ea typeface="+mn-ea"/>
                          <a:cs typeface="Times New Roman" panose="02020603050405020304" pitchFamily="18" charset="0"/>
                        </a:rPr>
                        <a:t>U</a:t>
                      </a:r>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a:t>
                      </a:r>
                      <a:r>
                        <a:rPr lang="en-US" altLang="ja-JP" sz="1200" kern="100" dirty="0">
                          <a:solidFill>
                            <a:schemeClr val="tx1"/>
                          </a:solidFill>
                          <a:effectLst/>
                          <a:latin typeface="游明朝" panose="02020400000000000000" pitchFamily="18" charset="-128"/>
                          <a:ea typeface="+mn-ea"/>
                          <a:cs typeface="Times New Roman" panose="02020603050405020304" pitchFamily="18" charset="0"/>
                        </a:rPr>
                        <a:t>I</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ターン、移住定住の支援がある。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・情報発信の見直し：</a:t>
                      </a:r>
                      <a:r>
                        <a:rPr lang="en-US" altLang="ja-JP" sz="1200" kern="100" dirty="0">
                          <a:solidFill>
                            <a:schemeClr val="tx1"/>
                          </a:solidFill>
                          <a:effectLst/>
                          <a:latin typeface="游ゴシック" panose="020B0400000000000000" pitchFamily="50" charset="-128"/>
                          <a:ea typeface="游明朝" panose="02020400000000000000" pitchFamily="18" charset="-128"/>
                          <a:cs typeface="Times New Roman" panose="02020603050405020304" pitchFamily="18" charset="0"/>
                        </a:rPr>
                        <a:t>SNS</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の充実や情報発信を見直す。</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2411991826"/>
                  </a:ext>
                </a:extLst>
              </a:tr>
            </a:tbl>
          </a:graphicData>
        </a:graphic>
      </p:graphicFrame>
      <p:sp>
        <p:nvSpPr>
          <p:cNvPr id="2" name="スライド番号プレースホルダー 36">
            <a:extLst>
              <a:ext uri="{FF2B5EF4-FFF2-40B4-BE49-F238E27FC236}">
                <a16:creationId xmlns:a16="http://schemas.microsoft.com/office/drawing/2014/main" id="{92D62A0D-B125-3035-708B-037E894B92B7}"/>
              </a:ext>
            </a:extLst>
          </p:cNvPr>
          <p:cNvSpPr>
            <a:spLocks noGrp="1"/>
          </p:cNvSpPr>
          <p:nvPr>
            <p:ph type="sldNum" sz="quarter" idx="12"/>
          </p:nvPr>
        </p:nvSpPr>
        <p:spPr>
          <a:xfrm>
            <a:off x="0" y="9593002"/>
            <a:ext cx="6858000" cy="312998"/>
          </a:xfrm>
        </p:spPr>
        <p:txBody>
          <a:bodyPr/>
          <a:lstStyle/>
          <a:p>
            <a:r>
              <a:rPr kumimoji="1" lang="en-US" altLang="ja-JP" dirty="0"/>
              <a:t>5</a:t>
            </a:r>
            <a:endParaRPr kumimoji="1" lang="ja-JP" altLang="en-US" dirty="0"/>
          </a:p>
        </p:txBody>
      </p:sp>
      <p:sp>
        <p:nvSpPr>
          <p:cNvPr id="4" name="テキスト ボックス 3">
            <a:extLst>
              <a:ext uri="{FF2B5EF4-FFF2-40B4-BE49-F238E27FC236}">
                <a16:creationId xmlns:a16="http://schemas.microsoft.com/office/drawing/2014/main" id="{B2F3B5B5-FCCF-173E-7B4B-3AC11EB1E1A5}"/>
              </a:ext>
            </a:extLst>
          </p:cNvPr>
          <p:cNvSpPr txBox="1"/>
          <p:nvPr/>
        </p:nvSpPr>
        <p:spPr>
          <a:xfrm>
            <a:off x="377086" y="1137556"/>
            <a:ext cx="6095060" cy="461665"/>
          </a:xfrm>
          <a:prstGeom prst="rect">
            <a:avLst/>
          </a:prstGeom>
          <a:noFill/>
        </p:spPr>
        <p:txBody>
          <a:bodyPr wrap="square" rtlCol="0">
            <a:spAutoFit/>
          </a:bodyPr>
          <a:lstStyle/>
          <a:p>
            <a:pPr algn="just" defTabSz="1425550">
              <a:defRPr/>
            </a:pPr>
            <a:r>
              <a:rPr lang="ja-JP" altLang="en-US" sz="1200"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rPr>
              <a:t>一関の「未来」を考えるために、目指すまちの姿</a:t>
            </a:r>
            <a:r>
              <a:rPr lang="ja-JP" altLang="en-US" sz="1200" kern="100" dirty="0">
                <a:latin typeface="游ゴシック" panose="020B0400000000000000" pitchFamily="50" charset="-128"/>
                <a:ea typeface="游ゴシック" panose="020B0400000000000000" pitchFamily="50" charset="-128"/>
                <a:cs typeface="Times New Roman" panose="02020603050405020304" pitchFamily="18" charset="0"/>
              </a:rPr>
              <a:t>について確認しました。出された意見をテーマごと、抽象度によって整理しました。</a:t>
            </a:r>
            <a:endParaRPr lang="ja-JP" altLang="ja-JP" sz="1200" kern="100" dirty="0">
              <a:solidFill>
                <a:schemeClr val="tx1"/>
              </a:solidFill>
              <a:effectLst/>
              <a:latin typeface="游ゴシック" panose="020B0400000000000000" pitchFamily="50" charset="-128"/>
              <a:ea typeface="游ゴシック" panose="020B0400000000000000" pitchFamily="50"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1498727D-EF6A-FAAC-0F86-F15C655DC89F}"/>
              </a:ext>
            </a:extLst>
          </p:cNvPr>
          <p:cNvSpPr txBox="1"/>
          <p:nvPr/>
        </p:nvSpPr>
        <p:spPr>
          <a:xfrm>
            <a:off x="313686" y="7633655"/>
            <a:ext cx="6230628" cy="430887"/>
          </a:xfrm>
          <a:prstGeom prst="rect">
            <a:avLst/>
          </a:prstGeom>
          <a:noFill/>
        </p:spPr>
        <p:txBody>
          <a:bodyPr wrap="square">
            <a:spAutoFit/>
          </a:bodyPr>
          <a:lstStyle/>
          <a:p>
            <a:r>
              <a:rPr lang="en-US" altLang="ja-JP" sz="1100" kern="100" dirty="0">
                <a:latin typeface="游ゴシック" panose="020B0400000000000000" pitchFamily="50" charset="-128"/>
                <a:ea typeface="游ゴシック" panose="020B0400000000000000" pitchFamily="50" charset="-128"/>
                <a:cs typeface="Times New Roman" panose="02020603050405020304" pitchFamily="18" charset="0"/>
              </a:rPr>
              <a:t>※</a:t>
            </a:r>
            <a:r>
              <a:rPr lang="ja-JP" altLang="en-US" sz="1100" kern="100" dirty="0">
                <a:latin typeface="游ゴシック" panose="020B0400000000000000" pitchFamily="50" charset="-128"/>
                <a:ea typeface="游ゴシック" panose="020B0400000000000000" pitchFamily="50" charset="-128"/>
                <a:cs typeface="Times New Roman" panose="02020603050405020304" pitchFamily="18" charset="0"/>
              </a:rPr>
              <a:t>テーマに対して、広い捉え方をした本質的な意見を「抽象的」、明確なイメージがわく分かり</a:t>
            </a:r>
            <a:endParaRPr lang="en-US" altLang="ja-JP" sz="1100" kern="100" dirty="0">
              <a:latin typeface="游ゴシック" panose="020B0400000000000000" pitchFamily="50" charset="-128"/>
              <a:ea typeface="游ゴシック" panose="020B0400000000000000" pitchFamily="50" charset="-128"/>
              <a:cs typeface="Times New Roman" panose="02020603050405020304" pitchFamily="18" charset="0"/>
            </a:endParaRPr>
          </a:p>
          <a:p>
            <a:r>
              <a:rPr lang="ja-JP" altLang="en-US" sz="1100" kern="100" dirty="0">
                <a:latin typeface="游ゴシック" panose="020B0400000000000000" pitchFamily="50" charset="-128"/>
                <a:ea typeface="游ゴシック" panose="020B0400000000000000" pitchFamily="50" charset="-128"/>
                <a:cs typeface="Times New Roman" panose="02020603050405020304" pitchFamily="18" charset="0"/>
              </a:rPr>
              <a:t>　やすい意見を「具体的」、その中間を「中間」と位置付けて分類しています。</a:t>
            </a:r>
            <a:endParaRPr lang="ja-JP" altLang="en-US" sz="1100" dirty="0"/>
          </a:p>
        </p:txBody>
      </p:sp>
    </p:spTree>
    <p:extLst>
      <p:ext uri="{BB962C8B-B14F-4D97-AF65-F5344CB8AC3E}">
        <p14:creationId xmlns:p14="http://schemas.microsoft.com/office/powerpoint/2010/main" val="2679131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a:extLst>
              <a:ext uri="{FF2B5EF4-FFF2-40B4-BE49-F238E27FC236}">
                <a16:creationId xmlns:a16="http://schemas.microsoft.com/office/drawing/2014/main" id="{67798380-1ADE-AD46-20A2-5B761FA22F00}"/>
              </a:ext>
            </a:extLst>
          </p:cNvPr>
          <p:cNvGraphicFramePr>
            <a:graphicFrameLocks noGrp="1"/>
          </p:cNvGraphicFramePr>
          <p:nvPr>
            <p:extLst>
              <p:ext uri="{D42A27DB-BD31-4B8C-83A1-F6EECF244321}">
                <p14:modId xmlns:p14="http://schemas.microsoft.com/office/powerpoint/2010/main" val="3538691981"/>
              </p:ext>
            </p:extLst>
          </p:nvPr>
        </p:nvGraphicFramePr>
        <p:xfrm>
          <a:off x="313686" y="1723385"/>
          <a:ext cx="6230628" cy="5909630"/>
        </p:xfrm>
        <a:graphic>
          <a:graphicData uri="http://schemas.openxmlformats.org/drawingml/2006/table">
            <a:tbl>
              <a:tblPr firstRow="1" bandRow="1">
                <a:tableStyleId>{21E4AEA4-8DFA-4A89-87EB-49C32662AFE0}</a:tableStyleId>
              </a:tblPr>
              <a:tblGrid>
                <a:gridCol w="646472">
                  <a:extLst>
                    <a:ext uri="{9D8B030D-6E8A-4147-A177-3AD203B41FA5}">
                      <a16:colId xmlns:a16="http://schemas.microsoft.com/office/drawing/2014/main" val="591653542"/>
                    </a:ext>
                  </a:extLst>
                </a:gridCol>
                <a:gridCol w="5584156">
                  <a:extLst>
                    <a:ext uri="{9D8B030D-6E8A-4147-A177-3AD203B41FA5}">
                      <a16:colId xmlns:a16="http://schemas.microsoft.com/office/drawing/2014/main" val="1322647002"/>
                    </a:ext>
                  </a:extLst>
                </a:gridCol>
              </a:tblGrid>
              <a:tr h="331790">
                <a:tc gridSpan="2">
                  <a:txBody>
                    <a:bodyPr/>
                    <a:lstStyle/>
                    <a:p>
                      <a:pPr algn="ctr"/>
                      <a:r>
                        <a:rPr lang="ja-JP" altLang="en-US" sz="1200" kern="100" dirty="0">
                          <a:effectLst/>
                        </a:rPr>
                        <a:t>産業・雇用・観光</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抽象的</a:t>
                      </a:r>
                      <a:endParaRPr kumimoji="1" lang="en-US" altLang="ja-JP" sz="1200" b="1" dirty="0">
                        <a:solidFill>
                          <a:schemeClr val="tx1"/>
                        </a:solidFill>
                      </a:endParaRPr>
                    </a:p>
                  </a:txBody>
                  <a:tcPr anchor="ctr"/>
                </a:tc>
                <a:tc>
                  <a:txBody>
                    <a:bodyPr/>
                    <a:lstStyle/>
                    <a:p>
                      <a:pPr algn="just"/>
                      <a:r>
                        <a:rPr lang="ja-JP" altLang="ja-JP" sz="1200" b="1" kern="100" dirty="0">
                          <a:effectLst/>
                          <a:latin typeface="游明朝" panose="02020400000000000000" pitchFamily="18" charset="-128"/>
                          <a:ea typeface="+mn-ea"/>
                          <a:cs typeface="Times New Roman" panose="02020603050405020304" pitchFamily="18" charset="0"/>
                        </a:rPr>
                        <a:t>■雇用</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・自己が認められる雇用環境：</a:t>
                      </a:r>
                      <a:r>
                        <a:rPr lang="ja-JP" altLang="ja-JP" sz="1200" kern="100" dirty="0">
                          <a:effectLst/>
                          <a:latin typeface="游明朝" panose="02020400000000000000" pitchFamily="18" charset="-128"/>
                          <a:ea typeface="+mn-ea"/>
                          <a:cs typeface="Times New Roman" panose="02020603050405020304" pitchFamily="18" charset="0"/>
                        </a:rPr>
                        <a:t>自己実現としての働き方ができる社会がある。</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また、就職していなくても非難されない社会がある。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l">
                        <a:tabLst>
                          <a:tab pos="1998980" algn="ctr"/>
                        </a:tabLst>
                      </a:pPr>
                      <a:r>
                        <a:rPr lang="ja-JP" altLang="ja-JP" sz="1200" b="1" kern="100" dirty="0">
                          <a:effectLst/>
                          <a:latin typeface="游明朝" panose="02020400000000000000" pitchFamily="18" charset="-128"/>
                          <a:ea typeface="+mn-ea"/>
                          <a:cs typeface="Times New Roman" panose="02020603050405020304" pitchFamily="18" charset="0"/>
                        </a:rPr>
                        <a:t>■産業</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tabLst>
                          <a:tab pos="1998980" algn="ctr"/>
                        </a:tabLst>
                      </a:pPr>
                      <a:r>
                        <a:rPr lang="ja-JP" altLang="ja-JP" sz="1200" b="1" kern="100" dirty="0">
                          <a:effectLst/>
                          <a:latin typeface="游明朝" panose="02020400000000000000" pitchFamily="18" charset="-128"/>
                          <a:ea typeface="+mn-ea"/>
                          <a:cs typeface="Times New Roman" panose="02020603050405020304" pitchFamily="18" charset="0"/>
                        </a:rPr>
                        <a:t>・地域経済の活性化：</a:t>
                      </a:r>
                      <a:r>
                        <a:rPr lang="ja-JP" altLang="ja-JP" sz="1200" kern="100" dirty="0">
                          <a:effectLst/>
                          <a:latin typeface="游明朝" panose="02020400000000000000" pitchFamily="18" charset="-128"/>
                          <a:ea typeface="+mn-ea"/>
                          <a:cs typeface="Times New Roman" panose="02020603050405020304" pitchFamily="18" charset="0"/>
                        </a:rPr>
                        <a:t>市内で経済が循環する仕組みを構築し、地域で経済を</a:t>
                      </a:r>
                      <a:endParaRPr lang="en-US" altLang="ja-JP" sz="1200" kern="100" dirty="0">
                        <a:effectLst/>
                        <a:latin typeface="游明朝" panose="02020400000000000000" pitchFamily="18" charset="-128"/>
                        <a:ea typeface="+mn-ea"/>
                        <a:cs typeface="Times New Roman" panose="02020603050405020304" pitchFamily="18" charset="0"/>
                      </a:endParaRPr>
                    </a:p>
                    <a:p>
                      <a:pPr algn="l">
                        <a:tabLst>
                          <a:tab pos="1998980" algn="ctr"/>
                        </a:tabLst>
                      </a:pPr>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回す。</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tabLst>
                          <a:tab pos="1998980" algn="ctr"/>
                        </a:tabLst>
                      </a:pPr>
                      <a:r>
                        <a:rPr lang="ja-JP" altLang="ja-JP" sz="1200" b="1" kern="100" dirty="0">
                          <a:effectLst/>
                          <a:latin typeface="游明朝" panose="02020400000000000000" pitchFamily="18" charset="-128"/>
                          <a:ea typeface="+mn-ea"/>
                          <a:cs typeface="Times New Roman" panose="02020603050405020304" pitchFamily="18" charset="0"/>
                        </a:rPr>
                        <a:t>・地域資源の活用：</a:t>
                      </a:r>
                      <a:r>
                        <a:rPr lang="ja-JP" altLang="ja-JP" sz="1200" kern="100" dirty="0">
                          <a:effectLst/>
                          <a:latin typeface="游明朝" panose="02020400000000000000" pitchFamily="18" charset="-128"/>
                          <a:ea typeface="+mn-ea"/>
                          <a:cs typeface="Times New Roman" panose="02020603050405020304" pitchFamily="18" charset="0"/>
                        </a:rPr>
                        <a:t>地元の食材や資源、休耕田、古民家、山林資源を活用する。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tabLst>
                          <a:tab pos="1998980" algn="ctr"/>
                        </a:tabLst>
                      </a:pPr>
                      <a:r>
                        <a:rPr lang="ja-JP" altLang="ja-JP" sz="1200" b="1" kern="100" dirty="0">
                          <a:effectLst/>
                          <a:latin typeface="游明朝" panose="02020400000000000000" pitchFamily="18" charset="-128"/>
                          <a:ea typeface="+mn-ea"/>
                          <a:cs typeface="Times New Roman" panose="02020603050405020304" pitchFamily="18" charset="0"/>
                        </a:rPr>
                        <a:t>・まちのにぎわい：</a:t>
                      </a:r>
                      <a:r>
                        <a:rPr lang="ja-JP" altLang="ja-JP" sz="1200" kern="100" dirty="0">
                          <a:effectLst/>
                          <a:latin typeface="游明朝" panose="02020400000000000000" pitchFamily="18" charset="-128"/>
                          <a:ea typeface="+mn-ea"/>
                          <a:cs typeface="Times New Roman" panose="02020603050405020304" pitchFamily="18" charset="0"/>
                        </a:rPr>
                        <a:t>中心市街地を人が集まる場にする。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l">
                        <a:tabLst>
                          <a:tab pos="1998980" algn="ctr"/>
                        </a:tabLst>
                      </a:pPr>
                      <a:r>
                        <a:rPr lang="ja-JP" altLang="ja-JP" sz="1200" b="1" kern="100" dirty="0">
                          <a:effectLst/>
                          <a:latin typeface="游明朝" panose="02020400000000000000" pitchFamily="18" charset="-128"/>
                          <a:ea typeface="+mn-ea"/>
                          <a:cs typeface="Times New Roman" panose="02020603050405020304" pitchFamily="18" charset="0"/>
                        </a:rPr>
                        <a:t>■雇用</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・多様な働き方と環境の整備：</a:t>
                      </a:r>
                      <a:r>
                        <a:rPr lang="ja-JP" altLang="ja-JP" sz="1200" kern="100" dirty="0">
                          <a:effectLst/>
                          <a:latin typeface="游明朝" panose="02020400000000000000" pitchFamily="18" charset="-128"/>
                          <a:ea typeface="+mn-ea"/>
                          <a:cs typeface="Times New Roman" panose="02020603050405020304" pitchFamily="18" charset="0"/>
                        </a:rPr>
                        <a:t>自由な働き方を推奨し、自分の時間を作りなが</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ら働ける環境をつくる。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・雇用機会の拡大：</a:t>
                      </a:r>
                      <a:r>
                        <a:rPr lang="ja-JP" altLang="ja-JP" sz="1200" kern="100" dirty="0">
                          <a:effectLst/>
                          <a:latin typeface="游明朝" panose="02020400000000000000" pitchFamily="18" charset="-128"/>
                          <a:ea typeface="+mn-ea"/>
                          <a:cs typeface="Times New Roman" panose="02020603050405020304" pitchFamily="18" charset="0"/>
                        </a:rPr>
                        <a:t>市内で就職できる企業を増やし、業種や専門性、やりがい</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のある仕事を提供する。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■観光</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effectLst/>
                          <a:latin typeface="游明朝" panose="02020400000000000000" pitchFamily="18" charset="-128"/>
                          <a:ea typeface="+mn-ea"/>
                          <a:cs typeface="Times New Roman" panose="02020603050405020304" pitchFamily="18" charset="0"/>
                        </a:rPr>
                        <a:t>・何度も訪れる観光地</a:t>
                      </a:r>
                      <a:r>
                        <a:rPr lang="ja-JP" altLang="ja-JP" sz="1200" kern="100" dirty="0">
                          <a:effectLst/>
                          <a:latin typeface="游明朝" panose="02020400000000000000" pitchFamily="18" charset="-128"/>
                          <a:ea typeface="+mn-ea"/>
                          <a:cs typeface="Times New Roman" panose="02020603050405020304" pitchFamily="18" charset="0"/>
                        </a:rPr>
                        <a:t>：一関の魅力・情報を市民が理解し、市外の人に伝える</a:t>
                      </a:r>
                      <a:endParaRPr lang="en-US" altLang="ja-JP" sz="1200" kern="100" dirty="0">
                        <a:effectLst/>
                        <a:latin typeface="游明朝" panose="02020400000000000000" pitchFamily="18" charset="-128"/>
                        <a:ea typeface="+mn-ea"/>
                        <a:cs typeface="Times New Roman" panose="02020603050405020304" pitchFamily="18" charset="0"/>
                      </a:endParaRPr>
                    </a:p>
                    <a:p>
                      <a:pPr algn="just"/>
                      <a:r>
                        <a:rPr lang="ja-JP" altLang="en-US" sz="1200" kern="100" dirty="0">
                          <a:effectLst/>
                          <a:latin typeface="游明朝" panose="02020400000000000000" pitchFamily="18" charset="-128"/>
                          <a:ea typeface="+mn-ea"/>
                          <a:cs typeface="Times New Roman" panose="02020603050405020304" pitchFamily="18" charset="0"/>
                        </a:rPr>
                        <a:t>　</a:t>
                      </a:r>
                      <a:r>
                        <a:rPr lang="ja-JP" altLang="ja-JP" sz="1200" kern="100" dirty="0">
                          <a:effectLst/>
                          <a:latin typeface="游明朝" panose="02020400000000000000" pitchFamily="18" charset="-128"/>
                          <a:ea typeface="+mn-ea"/>
                          <a:cs typeface="Times New Roman" panose="02020603050405020304" pitchFamily="18" charset="0"/>
                        </a:rPr>
                        <a:t>ことで何度も来てくれるまちにする。</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537381998"/>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■産業</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・内需拡大と地域資源の活用：</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市内で買えるものは市内で購入し、地域の食材</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を活かした飲食店を営業することで、内需を拡大する。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・企業誘致と起業支援：</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起業支援のための空き家</a:t>
                      </a:r>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の</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貸出、大企業の本社機能や</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アニメータースタジオの誘致、ドローンや</a:t>
                      </a:r>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インター</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ネットによる販路開拓、</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コミュニティビジネスの起業促進などに取り組む。</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・まちのにぎわいづくり：</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中心市街地で、マルシェ開催、空き家活用、若者が</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憩う場づくり、映画上映等に取り組む。</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marL="133350" indent="-133350"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■雇用</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・雇用環境の改善：</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リモートワークを推進、優良企業の視察研修、転入者への</a:t>
                      </a:r>
                      <a:endParaRPr lang="en-US" altLang="ja-JP" sz="12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2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雇用支援等に取り組む。</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■観光</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200" b="1" kern="100" dirty="0">
                          <a:solidFill>
                            <a:schemeClr val="tx1"/>
                          </a:solidFill>
                          <a:effectLst/>
                          <a:latin typeface="游明朝" panose="02020400000000000000" pitchFamily="18" charset="-128"/>
                          <a:ea typeface="+mn-ea"/>
                          <a:cs typeface="Times New Roman" panose="02020603050405020304" pitchFamily="18" charset="0"/>
                        </a:rPr>
                        <a:t>・情報発信：</a:t>
                      </a:r>
                      <a:r>
                        <a:rPr lang="ja-JP" altLang="ja-JP" sz="1200" kern="100" dirty="0">
                          <a:solidFill>
                            <a:schemeClr val="tx1"/>
                          </a:solidFill>
                          <a:effectLst/>
                          <a:latin typeface="游明朝" panose="02020400000000000000" pitchFamily="18" charset="-128"/>
                          <a:ea typeface="+mn-ea"/>
                          <a:cs typeface="Times New Roman" panose="02020603050405020304" pitchFamily="18" charset="0"/>
                        </a:rPr>
                        <a:t>若者にＳＮＳでの情報発信を任せる。</a:t>
                      </a:r>
                      <a:endParaRPr lang="ja-JP" altLang="ja-JP" sz="12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2411991826"/>
                  </a:ext>
                </a:extLst>
              </a:tr>
            </a:tbl>
          </a:graphicData>
        </a:graphic>
      </p:graphicFrame>
      <p:sp>
        <p:nvSpPr>
          <p:cNvPr id="2" name="スライド番号プレースホルダー 36">
            <a:extLst>
              <a:ext uri="{FF2B5EF4-FFF2-40B4-BE49-F238E27FC236}">
                <a16:creationId xmlns:a16="http://schemas.microsoft.com/office/drawing/2014/main" id="{9117E13C-8308-EA0F-8527-EF4F3742E698}"/>
              </a:ext>
            </a:extLst>
          </p:cNvPr>
          <p:cNvSpPr>
            <a:spLocks noGrp="1"/>
          </p:cNvSpPr>
          <p:nvPr>
            <p:ph type="sldNum" sz="quarter" idx="12"/>
          </p:nvPr>
        </p:nvSpPr>
        <p:spPr>
          <a:xfrm>
            <a:off x="0" y="9593002"/>
            <a:ext cx="6858000" cy="312998"/>
          </a:xfrm>
        </p:spPr>
        <p:txBody>
          <a:bodyPr/>
          <a:lstStyle/>
          <a:p>
            <a:r>
              <a:rPr kumimoji="1" lang="en-US" altLang="ja-JP" dirty="0"/>
              <a:t>6</a:t>
            </a:r>
            <a:endParaRPr kumimoji="1" lang="ja-JP" altLang="en-US" dirty="0"/>
          </a:p>
        </p:txBody>
      </p:sp>
    </p:spTree>
    <p:extLst>
      <p:ext uri="{BB962C8B-B14F-4D97-AF65-F5344CB8AC3E}">
        <p14:creationId xmlns:p14="http://schemas.microsoft.com/office/powerpoint/2010/main" val="3564012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a:extLst>
              <a:ext uri="{FF2B5EF4-FFF2-40B4-BE49-F238E27FC236}">
                <a16:creationId xmlns:a16="http://schemas.microsoft.com/office/drawing/2014/main" id="{6B2DE6DA-FC90-AA0D-DD27-E920D288CAB5}"/>
              </a:ext>
            </a:extLst>
          </p:cNvPr>
          <p:cNvGraphicFramePr>
            <a:graphicFrameLocks noGrp="1"/>
          </p:cNvGraphicFramePr>
          <p:nvPr>
            <p:extLst>
              <p:ext uri="{D42A27DB-BD31-4B8C-83A1-F6EECF244321}">
                <p14:modId xmlns:p14="http://schemas.microsoft.com/office/powerpoint/2010/main" val="2484225529"/>
              </p:ext>
            </p:extLst>
          </p:nvPr>
        </p:nvGraphicFramePr>
        <p:xfrm>
          <a:off x="313686" y="243969"/>
          <a:ext cx="6230628" cy="7144070"/>
        </p:xfrm>
        <a:graphic>
          <a:graphicData uri="http://schemas.openxmlformats.org/drawingml/2006/table">
            <a:tbl>
              <a:tblPr firstRow="1" bandRow="1">
                <a:tableStyleId>{21E4AEA4-8DFA-4A89-87EB-49C32662AFE0}</a:tableStyleId>
              </a:tblPr>
              <a:tblGrid>
                <a:gridCol w="646472">
                  <a:extLst>
                    <a:ext uri="{9D8B030D-6E8A-4147-A177-3AD203B41FA5}">
                      <a16:colId xmlns:a16="http://schemas.microsoft.com/office/drawing/2014/main" val="591653542"/>
                    </a:ext>
                  </a:extLst>
                </a:gridCol>
                <a:gridCol w="5584156">
                  <a:extLst>
                    <a:ext uri="{9D8B030D-6E8A-4147-A177-3AD203B41FA5}">
                      <a16:colId xmlns:a16="http://schemas.microsoft.com/office/drawing/2014/main" val="1322647002"/>
                    </a:ext>
                  </a:extLst>
                </a:gridCol>
              </a:tblGrid>
              <a:tr h="331790">
                <a:tc gridSpan="2">
                  <a:txBody>
                    <a:bodyPr/>
                    <a:lstStyle/>
                    <a:p>
                      <a:pPr algn="ctr"/>
                      <a:r>
                        <a:rPr lang="ja-JP" altLang="ja-JP" sz="1200" kern="100" dirty="0">
                          <a:effectLst/>
                        </a:rPr>
                        <a:t>交流</a:t>
                      </a:r>
                      <a:r>
                        <a:rPr lang="ja-JP" altLang="en-US" sz="1200" kern="100" dirty="0">
                          <a:effectLst/>
                        </a:rPr>
                        <a:t>・</a:t>
                      </a:r>
                      <a:r>
                        <a:rPr lang="ja-JP" altLang="ja-JP" sz="1200" kern="100" dirty="0">
                          <a:effectLst/>
                        </a:rPr>
                        <a:t>交通</a:t>
                      </a:r>
                      <a:r>
                        <a:rPr lang="ja-JP" altLang="en-US" sz="1200" kern="100" dirty="0">
                          <a:effectLst/>
                        </a:rPr>
                        <a:t>・</a:t>
                      </a:r>
                      <a:r>
                        <a:rPr lang="ja-JP" altLang="ja-JP" sz="1200" kern="100" dirty="0">
                          <a:effectLst/>
                        </a:rPr>
                        <a:t>地域づくり</a:t>
                      </a: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抽象的</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■交流</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・快適な交流：</a:t>
                      </a:r>
                      <a:r>
                        <a:rPr lang="ja-JP" altLang="ja-JP" sz="1100" kern="100" dirty="0">
                          <a:effectLst/>
                          <a:latin typeface="游明朝" panose="02020400000000000000" pitchFamily="18" charset="-128"/>
                          <a:ea typeface="+mn-ea"/>
                          <a:cs typeface="Times New Roman" panose="02020603050405020304" pitchFamily="18" charset="0"/>
                        </a:rPr>
                        <a:t>交流を通じて生きがいを感じる環境がありつつ、プライベートな時間</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が持てる場もある。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■交通</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・安心の生活を実現する交通：</a:t>
                      </a:r>
                      <a:r>
                        <a:rPr lang="ja-JP" altLang="ja-JP" sz="1100" kern="100" dirty="0">
                          <a:effectLst/>
                          <a:latin typeface="游明朝" panose="02020400000000000000" pitchFamily="18" charset="-128"/>
                          <a:ea typeface="+mn-ea"/>
                          <a:cs typeface="Times New Roman" panose="02020603050405020304" pitchFamily="18" charset="0"/>
                        </a:rPr>
                        <a:t>お年寄りや運転できない人が移動に不便を感じず、</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安心して生活できる交通環境を実現する。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■地域づくり</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・多世代による共助：</a:t>
                      </a:r>
                      <a:r>
                        <a:rPr lang="ja-JP" altLang="ja-JP" sz="1100" kern="100" dirty="0">
                          <a:effectLst/>
                          <a:latin typeface="游明朝" panose="02020400000000000000" pitchFamily="18" charset="-128"/>
                          <a:ea typeface="+mn-ea"/>
                          <a:cs typeface="Times New Roman" panose="02020603050405020304" pitchFamily="18" charset="0"/>
                        </a:rPr>
                        <a:t>若者が積極的に地域づくりに参画し、共助で問題を解決できる</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ような多世代活躍社会をつくる。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just"/>
                      <a:r>
                        <a:rPr lang="ja-JP" altLang="ja-JP" sz="1100" b="1" kern="100" dirty="0">
                          <a:solidFill>
                            <a:schemeClr val="tx1"/>
                          </a:solidFill>
                          <a:effectLst/>
                          <a:latin typeface="+mn-ea"/>
                          <a:ea typeface="+mn-ea"/>
                          <a:cs typeface="Times New Roman" panose="02020603050405020304" pitchFamily="18" charset="0"/>
                        </a:rPr>
                        <a:t>■交流</a:t>
                      </a:r>
                      <a:endParaRPr lang="ja-JP" altLang="ja-JP" sz="1100" kern="100" dirty="0">
                        <a:solidFill>
                          <a:schemeClr val="tx1"/>
                        </a:solidFill>
                        <a:effectLst/>
                        <a:latin typeface="+mn-ea"/>
                        <a:ea typeface="+mn-ea"/>
                        <a:cs typeface="Times New Roman" panose="02020603050405020304" pitchFamily="18" charset="0"/>
                      </a:endParaRPr>
                    </a:p>
                    <a:p>
                      <a:pPr algn="just"/>
                      <a:r>
                        <a:rPr lang="ja-JP" altLang="ja-JP" sz="1100" b="1" kern="100" dirty="0">
                          <a:solidFill>
                            <a:schemeClr val="tx1"/>
                          </a:solidFill>
                          <a:effectLst/>
                          <a:latin typeface="+mn-ea"/>
                          <a:ea typeface="+mn-ea"/>
                          <a:cs typeface="Times New Roman" panose="02020603050405020304" pitchFamily="18" charset="0"/>
                        </a:rPr>
                        <a:t>・気軽な交流の場：</a:t>
                      </a:r>
                      <a:r>
                        <a:rPr lang="ja-JP" altLang="ja-JP" sz="1100" kern="100" dirty="0">
                          <a:solidFill>
                            <a:schemeClr val="tx1"/>
                          </a:solidFill>
                          <a:effectLst/>
                          <a:latin typeface="+mn-ea"/>
                          <a:ea typeface="+mn-ea"/>
                          <a:cs typeface="Times New Roman" panose="02020603050405020304" pitchFamily="18" charset="0"/>
                        </a:rPr>
                        <a:t>外国人や市外の人が気軽に交流し立ち寄れる場、趣味や習い事</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a:t>
                      </a:r>
                      <a:r>
                        <a:rPr lang="ja-JP" altLang="ja-JP" sz="1100" kern="100" dirty="0">
                          <a:solidFill>
                            <a:schemeClr val="tx1"/>
                          </a:solidFill>
                          <a:effectLst/>
                          <a:latin typeface="+mn-ea"/>
                          <a:ea typeface="+mn-ea"/>
                          <a:cs typeface="Times New Roman" panose="02020603050405020304" pitchFamily="18" charset="0"/>
                        </a:rPr>
                        <a:t>などを楽しめる場をつくる。</a:t>
                      </a:r>
                    </a:p>
                    <a:p>
                      <a:pPr algn="just"/>
                      <a:r>
                        <a:rPr lang="ja-JP" altLang="ja-JP" sz="1100" b="1" kern="100" dirty="0">
                          <a:solidFill>
                            <a:schemeClr val="tx1"/>
                          </a:solidFill>
                          <a:effectLst/>
                          <a:latin typeface="+mn-ea"/>
                          <a:ea typeface="+mn-ea"/>
                          <a:cs typeface="Times New Roman" panose="02020603050405020304" pitchFamily="18" charset="0"/>
                        </a:rPr>
                        <a:t>・若者主体のイベント：</a:t>
                      </a:r>
                      <a:r>
                        <a:rPr lang="ja-JP" altLang="ja-JP" sz="1100" kern="100" dirty="0">
                          <a:solidFill>
                            <a:schemeClr val="tx1"/>
                          </a:solidFill>
                          <a:effectLst/>
                          <a:latin typeface="+mn-ea"/>
                          <a:ea typeface="+mn-ea"/>
                          <a:cs typeface="Times New Roman" panose="02020603050405020304" pitchFamily="18" charset="0"/>
                        </a:rPr>
                        <a:t>多くの世代が集まるような、若者主体のイベントを開催する。</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a:t>
                      </a:r>
                      <a:r>
                        <a:rPr lang="ja-JP" altLang="ja-JP" sz="1100" kern="100" dirty="0">
                          <a:solidFill>
                            <a:schemeClr val="tx1"/>
                          </a:solidFill>
                          <a:effectLst/>
                          <a:latin typeface="+mn-ea"/>
                          <a:ea typeface="+mn-ea"/>
                          <a:cs typeface="Times New Roman" panose="02020603050405020304" pitchFamily="18" charset="0"/>
                        </a:rPr>
                        <a:t>それを上の世代が応援する。</a:t>
                      </a:r>
                    </a:p>
                    <a:p>
                      <a:pPr algn="just"/>
                      <a:r>
                        <a:rPr lang="ja-JP" altLang="ja-JP" sz="1100" b="1" kern="100" dirty="0">
                          <a:solidFill>
                            <a:schemeClr val="tx1"/>
                          </a:solidFill>
                          <a:effectLst/>
                          <a:latin typeface="+mn-ea"/>
                          <a:ea typeface="+mn-ea"/>
                          <a:cs typeface="Times New Roman" panose="02020603050405020304" pitchFamily="18" charset="0"/>
                        </a:rPr>
                        <a:t>■交通</a:t>
                      </a:r>
                      <a:endParaRPr lang="ja-JP" altLang="ja-JP" sz="1100" kern="100" dirty="0">
                        <a:solidFill>
                          <a:schemeClr val="tx1"/>
                        </a:solidFill>
                        <a:effectLst/>
                        <a:latin typeface="+mn-ea"/>
                        <a:ea typeface="+mn-ea"/>
                        <a:cs typeface="Times New Roman" panose="02020603050405020304" pitchFamily="18" charset="0"/>
                      </a:endParaRPr>
                    </a:p>
                    <a:p>
                      <a:pPr algn="just"/>
                      <a:r>
                        <a:rPr lang="ja-JP" altLang="ja-JP" sz="1100" b="1" kern="100" dirty="0">
                          <a:solidFill>
                            <a:schemeClr val="tx1"/>
                          </a:solidFill>
                          <a:effectLst/>
                          <a:latin typeface="+mn-ea"/>
                          <a:ea typeface="+mn-ea"/>
                          <a:cs typeface="Times New Roman" panose="02020603050405020304" pitchFamily="18" charset="0"/>
                        </a:rPr>
                        <a:t>・公共交通の機能強化：</a:t>
                      </a:r>
                      <a:r>
                        <a:rPr lang="ja-JP" altLang="ja-JP" sz="1100" kern="100" dirty="0">
                          <a:solidFill>
                            <a:schemeClr val="tx1"/>
                          </a:solidFill>
                          <a:effectLst/>
                          <a:latin typeface="+mn-ea"/>
                          <a:ea typeface="+mn-ea"/>
                          <a:cs typeface="Times New Roman" panose="02020603050405020304" pitchFamily="18" charset="0"/>
                        </a:rPr>
                        <a:t>人がスムーズに移動でき、市内を歩いて楽しめるように、</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a:t>
                      </a:r>
                      <a:r>
                        <a:rPr lang="ja-JP" altLang="ja-JP" sz="1100" kern="100" dirty="0">
                          <a:solidFill>
                            <a:schemeClr val="tx1"/>
                          </a:solidFill>
                          <a:effectLst/>
                          <a:latin typeface="+mn-ea"/>
                          <a:ea typeface="+mn-ea"/>
                          <a:cs typeface="Times New Roman" panose="02020603050405020304" pitchFamily="18" charset="0"/>
                        </a:rPr>
                        <a:t>公共交通の機能を強化する。地域内で移動手段を確保する。</a:t>
                      </a:r>
                    </a:p>
                    <a:p>
                      <a:pPr algn="just"/>
                      <a:r>
                        <a:rPr lang="ja-JP" altLang="ja-JP" sz="1100" b="1" kern="100" dirty="0">
                          <a:solidFill>
                            <a:schemeClr val="tx1"/>
                          </a:solidFill>
                          <a:effectLst/>
                          <a:latin typeface="+mn-ea"/>
                          <a:ea typeface="+mn-ea"/>
                          <a:cs typeface="Times New Roman" panose="02020603050405020304" pitchFamily="18" charset="0"/>
                        </a:rPr>
                        <a:t>■地域づくり</a:t>
                      </a:r>
                      <a:endParaRPr lang="ja-JP" altLang="ja-JP" sz="1100" kern="100" dirty="0">
                        <a:solidFill>
                          <a:schemeClr val="tx1"/>
                        </a:solidFill>
                        <a:effectLst/>
                        <a:latin typeface="+mn-ea"/>
                        <a:ea typeface="+mn-ea"/>
                        <a:cs typeface="Times New Roman" panose="02020603050405020304" pitchFamily="18" charset="0"/>
                      </a:endParaRPr>
                    </a:p>
                    <a:p>
                      <a:pPr algn="just"/>
                      <a:r>
                        <a:rPr lang="ja-JP" altLang="ja-JP" sz="1100" b="1" kern="100" dirty="0">
                          <a:solidFill>
                            <a:schemeClr val="tx1"/>
                          </a:solidFill>
                          <a:effectLst/>
                          <a:latin typeface="+mn-ea"/>
                          <a:ea typeface="+mn-ea"/>
                          <a:cs typeface="Times New Roman" panose="02020603050405020304" pitchFamily="18" charset="0"/>
                        </a:rPr>
                        <a:t>・地域づくりの推進：</a:t>
                      </a:r>
                      <a:r>
                        <a:rPr lang="ja-JP" altLang="ja-JP" sz="1100" kern="100" dirty="0">
                          <a:solidFill>
                            <a:schemeClr val="tx1"/>
                          </a:solidFill>
                          <a:effectLst/>
                          <a:latin typeface="+mn-ea"/>
                          <a:ea typeface="+mn-ea"/>
                          <a:cs typeface="Times New Roman" panose="02020603050405020304" pitchFamily="18" charset="0"/>
                        </a:rPr>
                        <a:t>福祉・教育に力を入れ</a:t>
                      </a:r>
                      <a:r>
                        <a:rPr lang="ja-JP" altLang="en-US" sz="1100" kern="100" dirty="0">
                          <a:solidFill>
                            <a:schemeClr val="tx1"/>
                          </a:solidFill>
                          <a:effectLst/>
                          <a:latin typeface="+mn-ea"/>
                          <a:ea typeface="+mn-ea"/>
                          <a:cs typeface="Times New Roman" panose="02020603050405020304" pitchFamily="18" charset="0"/>
                        </a:rPr>
                        <a:t>、</a:t>
                      </a:r>
                      <a:r>
                        <a:rPr lang="ja-JP" altLang="ja-JP" sz="1100" kern="100" dirty="0">
                          <a:solidFill>
                            <a:schemeClr val="tx1"/>
                          </a:solidFill>
                          <a:effectLst/>
                          <a:latin typeface="+mn-ea"/>
                          <a:ea typeface="+mn-ea"/>
                          <a:cs typeface="Times New Roman" panose="02020603050405020304" pitchFamily="18" charset="0"/>
                        </a:rPr>
                        <a:t>子どもや高齢者に優しいまちづくりを</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a:t>
                      </a:r>
                      <a:r>
                        <a:rPr lang="ja-JP" altLang="ja-JP" sz="1100" kern="100" dirty="0">
                          <a:solidFill>
                            <a:schemeClr val="tx1"/>
                          </a:solidFill>
                          <a:effectLst/>
                          <a:latin typeface="+mn-ea"/>
                          <a:ea typeface="+mn-ea"/>
                          <a:cs typeface="Times New Roman" panose="02020603050405020304" pitchFamily="18" charset="0"/>
                        </a:rPr>
                        <a:t>進める。</a:t>
                      </a:r>
                      <a:r>
                        <a:rPr lang="ja-JP" altLang="en-US" sz="1100" kern="100" dirty="0">
                          <a:solidFill>
                            <a:schemeClr val="tx1"/>
                          </a:solidFill>
                          <a:effectLst/>
                          <a:latin typeface="+mn-ea"/>
                          <a:ea typeface="+mn-ea"/>
                          <a:cs typeface="Times New Roman" panose="02020603050405020304" pitchFamily="18" charset="0"/>
                        </a:rPr>
                        <a:t>あいさつ</a:t>
                      </a:r>
                      <a:r>
                        <a:rPr lang="ja-JP" altLang="ja-JP" sz="1100" kern="100" dirty="0">
                          <a:solidFill>
                            <a:schemeClr val="tx1"/>
                          </a:solidFill>
                          <a:effectLst/>
                          <a:latin typeface="+mn-ea"/>
                          <a:ea typeface="+mn-ea"/>
                          <a:cs typeface="Times New Roman" panose="02020603050405020304" pitchFamily="18" charset="0"/>
                        </a:rPr>
                        <a:t>の絶えないコミュニティを維持し、情報・施策の差を解消する。</a:t>
                      </a:r>
                    </a:p>
                    <a:p>
                      <a:pPr algn="just"/>
                      <a:r>
                        <a:rPr lang="ja-JP" altLang="ja-JP" sz="1100" b="1" kern="100" dirty="0">
                          <a:solidFill>
                            <a:schemeClr val="tx1"/>
                          </a:solidFill>
                          <a:effectLst/>
                          <a:latin typeface="+mn-ea"/>
                          <a:ea typeface="+mn-ea"/>
                          <a:cs typeface="Times New Roman" panose="02020603050405020304" pitchFamily="18" charset="0"/>
                        </a:rPr>
                        <a:t>・世代間交流の強化：</a:t>
                      </a:r>
                      <a:r>
                        <a:rPr lang="ja-JP" altLang="ja-JP" sz="1100" kern="100" dirty="0">
                          <a:solidFill>
                            <a:schemeClr val="tx1"/>
                          </a:solidFill>
                          <a:effectLst/>
                          <a:latin typeface="+mn-ea"/>
                          <a:ea typeface="+mn-ea"/>
                          <a:cs typeface="Times New Roman" panose="02020603050405020304" pitchFamily="18" charset="0"/>
                        </a:rPr>
                        <a:t>世代を超えた話し合いの場を作り</a:t>
                      </a:r>
                      <a:r>
                        <a:rPr lang="ja-JP" altLang="en-US" sz="1100" kern="100" dirty="0">
                          <a:solidFill>
                            <a:schemeClr val="tx1"/>
                          </a:solidFill>
                          <a:effectLst/>
                          <a:latin typeface="+mn-ea"/>
                          <a:ea typeface="+mn-ea"/>
                          <a:cs typeface="Times New Roman" panose="02020603050405020304" pitchFamily="18" charset="0"/>
                        </a:rPr>
                        <a:t>、</a:t>
                      </a:r>
                      <a:r>
                        <a:rPr lang="ja-JP" altLang="ja-JP" sz="1100" kern="100" dirty="0">
                          <a:solidFill>
                            <a:schemeClr val="tx1"/>
                          </a:solidFill>
                          <a:effectLst/>
                          <a:latin typeface="+mn-ea"/>
                          <a:ea typeface="+mn-ea"/>
                          <a:cs typeface="Times New Roman" panose="02020603050405020304" pitchFamily="18" charset="0"/>
                        </a:rPr>
                        <a:t>意見を尊重し合う。</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a:t>
                      </a:r>
                      <a:r>
                        <a:rPr lang="ja-JP" altLang="ja-JP" sz="1100" kern="100" dirty="0">
                          <a:solidFill>
                            <a:schemeClr val="tx1"/>
                          </a:solidFill>
                          <a:effectLst/>
                          <a:latin typeface="+mn-ea"/>
                          <a:ea typeface="+mn-ea"/>
                          <a:cs typeface="Times New Roman" panose="02020603050405020304" pitchFamily="18" charset="0"/>
                        </a:rPr>
                        <a:t>イベントに多世代が参加し</a:t>
                      </a:r>
                      <a:r>
                        <a:rPr lang="ja-JP" altLang="en-US" sz="1100" kern="100" dirty="0">
                          <a:solidFill>
                            <a:schemeClr val="tx1"/>
                          </a:solidFill>
                          <a:effectLst/>
                          <a:latin typeface="+mn-ea"/>
                          <a:ea typeface="+mn-ea"/>
                          <a:cs typeface="Times New Roman" panose="02020603050405020304" pitchFamily="18" charset="0"/>
                        </a:rPr>
                        <a:t>、</a:t>
                      </a:r>
                      <a:r>
                        <a:rPr lang="ja-JP" altLang="ja-JP" sz="1100" kern="100" dirty="0">
                          <a:solidFill>
                            <a:schemeClr val="tx1"/>
                          </a:solidFill>
                          <a:effectLst/>
                          <a:latin typeface="+mn-ea"/>
                          <a:ea typeface="+mn-ea"/>
                          <a:cs typeface="Times New Roman" panose="02020603050405020304" pitchFamily="18" charset="0"/>
                        </a:rPr>
                        <a:t>若者が主体的に活動できる環境を作る。</a:t>
                      </a:r>
                    </a:p>
                  </a:txBody>
                  <a:tcPr anchor="ctr"/>
                </a:tc>
                <a:extLst>
                  <a:ext uri="{0D108BD9-81ED-4DB2-BD59-A6C34878D82A}">
                    <a16:rowId xmlns:a16="http://schemas.microsoft.com/office/drawing/2014/main" val="537381998"/>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en-US" sz="1100" b="1" kern="100" dirty="0">
                          <a:solidFill>
                            <a:schemeClr val="tx1"/>
                          </a:solidFill>
                          <a:effectLst/>
                          <a:latin typeface="+mn-ea"/>
                          <a:ea typeface="+mn-ea"/>
                          <a:cs typeface="Times New Roman" panose="02020603050405020304" pitchFamily="18" charset="0"/>
                        </a:rPr>
                        <a:t>■交流</a:t>
                      </a:r>
                    </a:p>
                    <a:p>
                      <a:pPr algn="just"/>
                      <a:r>
                        <a:rPr lang="ja-JP" altLang="en-US" sz="1100" b="1" kern="100" dirty="0">
                          <a:solidFill>
                            <a:schemeClr val="tx1"/>
                          </a:solidFill>
                          <a:effectLst/>
                          <a:latin typeface="+mn-ea"/>
                          <a:ea typeface="+mn-ea"/>
                          <a:cs typeface="Times New Roman" panose="02020603050405020304" pitchFamily="18" charset="0"/>
                        </a:rPr>
                        <a:t>・世代間交流：</a:t>
                      </a:r>
                      <a:r>
                        <a:rPr lang="ja-JP" altLang="en-US" sz="1100" kern="100" dirty="0">
                          <a:solidFill>
                            <a:schemeClr val="tx1"/>
                          </a:solidFill>
                          <a:effectLst/>
                          <a:latin typeface="+mn-ea"/>
                          <a:ea typeface="+mn-ea"/>
                          <a:cs typeface="Times New Roman" panose="02020603050405020304" pitchFamily="18" charset="0"/>
                        </a:rPr>
                        <a:t>世代を超えて話し合える場を作り、ベテランと若者がお互いの意見を</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尊重し対話する。</a:t>
                      </a:r>
                    </a:p>
                    <a:p>
                      <a:pPr algn="just"/>
                      <a:r>
                        <a:rPr lang="ja-JP" altLang="en-US" sz="1100" b="1" kern="100" dirty="0">
                          <a:solidFill>
                            <a:schemeClr val="tx1"/>
                          </a:solidFill>
                          <a:effectLst/>
                          <a:latin typeface="+mn-ea"/>
                          <a:ea typeface="+mn-ea"/>
                          <a:cs typeface="Times New Roman" panose="02020603050405020304" pitchFamily="18" charset="0"/>
                        </a:rPr>
                        <a:t>・協力と持続可能性：</a:t>
                      </a:r>
                      <a:r>
                        <a:rPr lang="ja-JP" altLang="en-US" sz="1100" kern="100" dirty="0">
                          <a:solidFill>
                            <a:schemeClr val="tx1"/>
                          </a:solidFill>
                          <a:effectLst/>
                          <a:latin typeface="+mn-ea"/>
                          <a:ea typeface="+mn-ea"/>
                          <a:cs typeface="Times New Roman" panose="02020603050405020304" pitchFamily="18" charset="0"/>
                        </a:rPr>
                        <a:t>地域の仲間が協力し合い、無理なく楽しみながら取り組む環境</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を作る。</a:t>
                      </a:r>
                    </a:p>
                    <a:p>
                      <a:pPr algn="just"/>
                      <a:r>
                        <a:rPr lang="ja-JP" altLang="en-US" sz="1100" b="1" kern="100" dirty="0">
                          <a:solidFill>
                            <a:schemeClr val="tx1"/>
                          </a:solidFill>
                          <a:effectLst/>
                          <a:latin typeface="+mn-ea"/>
                          <a:ea typeface="+mn-ea"/>
                          <a:cs typeface="Times New Roman" panose="02020603050405020304" pitchFamily="18" charset="0"/>
                        </a:rPr>
                        <a:t>■交通</a:t>
                      </a:r>
                    </a:p>
                    <a:p>
                      <a:pPr algn="just"/>
                      <a:r>
                        <a:rPr lang="ja-JP" altLang="en-US" sz="1100" b="1" kern="100" dirty="0">
                          <a:solidFill>
                            <a:schemeClr val="tx1"/>
                          </a:solidFill>
                          <a:effectLst/>
                          <a:latin typeface="+mn-ea"/>
                          <a:ea typeface="+mn-ea"/>
                          <a:cs typeface="Times New Roman" panose="02020603050405020304" pitchFamily="18" charset="0"/>
                        </a:rPr>
                        <a:t>・交通インフラの改善：</a:t>
                      </a:r>
                      <a:r>
                        <a:rPr lang="ja-JP" altLang="en-US" sz="1100" kern="100" dirty="0">
                          <a:solidFill>
                            <a:schemeClr val="tx1"/>
                          </a:solidFill>
                          <a:effectLst/>
                          <a:latin typeface="+mn-ea"/>
                          <a:ea typeface="+mn-ea"/>
                          <a:cs typeface="Times New Roman" panose="02020603050405020304" pitchFamily="18" charset="0"/>
                        </a:rPr>
                        <a:t>一ノ関駅に東西自由通路を設け、市街地の交通をユニバー</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サルデザイン化する。</a:t>
                      </a:r>
                    </a:p>
                    <a:p>
                      <a:pPr algn="just"/>
                      <a:r>
                        <a:rPr lang="ja-JP" altLang="en-US" sz="1100" b="1" kern="100" dirty="0">
                          <a:solidFill>
                            <a:schemeClr val="tx1"/>
                          </a:solidFill>
                          <a:effectLst/>
                          <a:latin typeface="+mn-ea"/>
                          <a:ea typeface="+mn-ea"/>
                          <a:cs typeface="Times New Roman" panose="02020603050405020304" pitchFamily="18" charset="0"/>
                        </a:rPr>
                        <a:t>・公共交通の充実：</a:t>
                      </a:r>
                      <a:r>
                        <a:rPr lang="ja-JP" altLang="en-US" sz="1100" kern="100" dirty="0">
                          <a:solidFill>
                            <a:schemeClr val="tx1"/>
                          </a:solidFill>
                          <a:effectLst/>
                          <a:latin typeface="+mn-ea"/>
                          <a:ea typeface="+mn-ea"/>
                          <a:cs typeface="Times New Roman" panose="02020603050405020304" pitchFamily="18" charset="0"/>
                        </a:rPr>
                        <a:t>市民センター間のシャトルバスやデマンドタクシーの運行、</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鉄道沿線の土地利用活性化、自家用有償旅客運送の自由化に関する社会実験等の</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取組を行う。</a:t>
                      </a:r>
                    </a:p>
                    <a:p>
                      <a:pPr algn="just"/>
                      <a:r>
                        <a:rPr lang="ja-JP" altLang="en-US" sz="1100" b="1" kern="100" dirty="0">
                          <a:solidFill>
                            <a:schemeClr val="tx1"/>
                          </a:solidFill>
                          <a:effectLst/>
                          <a:latin typeface="+mn-ea"/>
                          <a:ea typeface="+mn-ea"/>
                          <a:cs typeface="Times New Roman" panose="02020603050405020304" pitchFamily="18" charset="0"/>
                        </a:rPr>
                        <a:t>■地域づくり</a:t>
                      </a:r>
                    </a:p>
                    <a:p>
                      <a:pPr algn="just"/>
                      <a:r>
                        <a:rPr lang="ja-JP" altLang="en-US" sz="1100" b="1" kern="100" dirty="0">
                          <a:solidFill>
                            <a:schemeClr val="tx1"/>
                          </a:solidFill>
                          <a:effectLst/>
                          <a:latin typeface="+mn-ea"/>
                          <a:ea typeface="+mn-ea"/>
                          <a:cs typeface="Times New Roman" panose="02020603050405020304" pitchFamily="18" charset="0"/>
                        </a:rPr>
                        <a:t>・地域の魅力を知る機会：</a:t>
                      </a:r>
                      <a:r>
                        <a:rPr lang="ja-JP" altLang="en-US" sz="1100" kern="100" dirty="0">
                          <a:solidFill>
                            <a:schemeClr val="tx1"/>
                          </a:solidFill>
                          <a:effectLst/>
                          <a:latin typeface="+mn-ea"/>
                          <a:ea typeface="+mn-ea"/>
                          <a:cs typeface="Times New Roman" panose="02020603050405020304" pitchFamily="18" charset="0"/>
                        </a:rPr>
                        <a:t>地域の魅力を知る機会をつくる。</a:t>
                      </a:r>
                    </a:p>
                    <a:p>
                      <a:pPr algn="just"/>
                      <a:r>
                        <a:rPr lang="ja-JP" altLang="en-US" sz="1100" b="1" kern="100" dirty="0">
                          <a:solidFill>
                            <a:schemeClr val="tx1"/>
                          </a:solidFill>
                          <a:effectLst/>
                          <a:latin typeface="+mn-ea"/>
                          <a:ea typeface="+mn-ea"/>
                          <a:cs typeface="Times New Roman" panose="02020603050405020304" pitchFamily="18" charset="0"/>
                        </a:rPr>
                        <a:t>・世代間交流の促進：</a:t>
                      </a:r>
                      <a:r>
                        <a:rPr lang="ja-JP" altLang="en-US" sz="1100" kern="100" dirty="0">
                          <a:solidFill>
                            <a:schemeClr val="tx1"/>
                          </a:solidFill>
                          <a:effectLst/>
                          <a:latin typeface="+mn-ea"/>
                          <a:ea typeface="+mn-ea"/>
                          <a:cs typeface="Times New Roman" panose="02020603050405020304" pitchFamily="18" charset="0"/>
                        </a:rPr>
                        <a:t>高校生のボランティア活動や若者向けの体育館利用を通じて、</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地域とつながる機会を増やす。</a:t>
                      </a:r>
                    </a:p>
                    <a:p>
                      <a:pPr algn="just"/>
                      <a:r>
                        <a:rPr lang="ja-JP" altLang="en-US" sz="1100" b="1" kern="100" dirty="0">
                          <a:solidFill>
                            <a:schemeClr val="tx1"/>
                          </a:solidFill>
                          <a:effectLst/>
                          <a:latin typeface="+mn-ea"/>
                          <a:ea typeface="+mn-ea"/>
                          <a:cs typeface="Times New Roman" panose="02020603050405020304" pitchFamily="18" charset="0"/>
                        </a:rPr>
                        <a:t>・地域の協働と連携：</a:t>
                      </a:r>
                      <a:r>
                        <a:rPr lang="ja-JP" altLang="en-US" sz="1100" kern="100" dirty="0">
                          <a:solidFill>
                            <a:schemeClr val="tx1"/>
                          </a:solidFill>
                          <a:effectLst/>
                          <a:latin typeface="+mn-ea"/>
                          <a:ea typeface="+mn-ea"/>
                          <a:cs typeface="Times New Roman" panose="02020603050405020304" pitchFamily="18" charset="0"/>
                        </a:rPr>
                        <a:t>地域行事を活用して若者同士の交流を促す。</a:t>
                      </a:r>
                      <a:endParaRPr lang="en-US" altLang="ja-JP" sz="1100" kern="100" dirty="0">
                        <a:solidFill>
                          <a:schemeClr val="tx1"/>
                        </a:solidFill>
                        <a:effectLst/>
                        <a:latin typeface="+mn-ea"/>
                        <a:ea typeface="+mn-ea"/>
                        <a:cs typeface="Times New Roman" panose="02020603050405020304" pitchFamily="18" charset="0"/>
                      </a:endParaRPr>
                    </a:p>
                    <a:p>
                      <a:pPr algn="just"/>
                      <a:r>
                        <a:rPr lang="ja-JP" altLang="en-US" sz="1100" kern="100" dirty="0">
                          <a:solidFill>
                            <a:schemeClr val="tx1"/>
                          </a:solidFill>
                          <a:effectLst/>
                          <a:latin typeface="+mn-ea"/>
                          <a:ea typeface="+mn-ea"/>
                          <a:cs typeface="Times New Roman" panose="02020603050405020304" pitchFamily="18" charset="0"/>
                        </a:rPr>
                        <a:t>　学校との連携を深め、地域全体の協力体制を強化する。</a:t>
                      </a:r>
                    </a:p>
                  </a:txBody>
                  <a:tcPr anchor="ctr"/>
                </a:tc>
                <a:extLst>
                  <a:ext uri="{0D108BD9-81ED-4DB2-BD59-A6C34878D82A}">
                    <a16:rowId xmlns:a16="http://schemas.microsoft.com/office/drawing/2014/main" val="2411991826"/>
                  </a:ext>
                </a:extLst>
              </a:tr>
            </a:tbl>
          </a:graphicData>
        </a:graphic>
      </p:graphicFrame>
      <p:graphicFrame>
        <p:nvGraphicFramePr>
          <p:cNvPr id="2" name="表 1">
            <a:extLst>
              <a:ext uri="{FF2B5EF4-FFF2-40B4-BE49-F238E27FC236}">
                <a16:creationId xmlns:a16="http://schemas.microsoft.com/office/drawing/2014/main" id="{FF339B50-7A46-CF75-BA2A-D4FEC337A934}"/>
              </a:ext>
            </a:extLst>
          </p:cNvPr>
          <p:cNvGraphicFramePr>
            <a:graphicFrameLocks noGrp="1"/>
          </p:cNvGraphicFramePr>
          <p:nvPr>
            <p:extLst>
              <p:ext uri="{D42A27DB-BD31-4B8C-83A1-F6EECF244321}">
                <p14:modId xmlns:p14="http://schemas.microsoft.com/office/powerpoint/2010/main" val="1383354711"/>
              </p:ext>
            </p:extLst>
          </p:nvPr>
        </p:nvGraphicFramePr>
        <p:xfrm>
          <a:off x="309114" y="7548020"/>
          <a:ext cx="6235200" cy="1687560"/>
        </p:xfrm>
        <a:graphic>
          <a:graphicData uri="http://schemas.openxmlformats.org/drawingml/2006/table">
            <a:tbl>
              <a:tblPr firstRow="1" bandRow="1">
                <a:tableStyleId>{21E4AEA4-8DFA-4A89-87EB-49C32662AFE0}</a:tableStyleId>
              </a:tblPr>
              <a:tblGrid>
                <a:gridCol w="641862">
                  <a:extLst>
                    <a:ext uri="{9D8B030D-6E8A-4147-A177-3AD203B41FA5}">
                      <a16:colId xmlns:a16="http://schemas.microsoft.com/office/drawing/2014/main" val="591653542"/>
                    </a:ext>
                  </a:extLst>
                </a:gridCol>
                <a:gridCol w="5593338">
                  <a:extLst>
                    <a:ext uri="{9D8B030D-6E8A-4147-A177-3AD203B41FA5}">
                      <a16:colId xmlns:a16="http://schemas.microsoft.com/office/drawing/2014/main" val="1322647002"/>
                    </a:ext>
                  </a:extLst>
                </a:gridCol>
              </a:tblGrid>
              <a:tr h="331200">
                <a:tc gridSpan="2">
                  <a:txBody>
                    <a:bodyPr/>
                    <a:lstStyle/>
                    <a:p>
                      <a:pPr algn="ctr"/>
                      <a:r>
                        <a:rPr lang="ja-JP" altLang="ja-JP" sz="1200" kern="100" dirty="0">
                          <a:effectLst/>
                          <a:latin typeface="游明朝" panose="02020400000000000000" pitchFamily="18" charset="-128"/>
                          <a:ea typeface="+mn-ea"/>
                          <a:cs typeface="Times New Roman" panose="02020603050405020304" pitchFamily="18" charset="0"/>
                        </a:rPr>
                        <a:t>医療</a:t>
                      </a:r>
                      <a:r>
                        <a:rPr lang="ja-JP" altLang="en-US" sz="1200" kern="100" dirty="0">
                          <a:effectLst/>
                          <a:latin typeface="游明朝" panose="02020400000000000000" pitchFamily="18" charset="-128"/>
                          <a:ea typeface="+mn-ea"/>
                          <a:cs typeface="Times New Roman" panose="02020603050405020304" pitchFamily="18" charset="0"/>
                        </a:rPr>
                        <a:t>・</a:t>
                      </a:r>
                      <a:r>
                        <a:rPr lang="ja-JP" altLang="ja-JP" sz="1200" kern="100" dirty="0">
                          <a:effectLst/>
                          <a:latin typeface="游明朝" panose="02020400000000000000" pitchFamily="18" charset="-128"/>
                          <a:ea typeface="+mn-ea"/>
                          <a:cs typeface="Times New Roman" panose="02020603050405020304" pitchFamily="18" charset="0"/>
                        </a:rPr>
                        <a:t>福祉</a:t>
                      </a:r>
                      <a:r>
                        <a:rPr lang="ja-JP" altLang="en-US" sz="1200" kern="100" dirty="0">
                          <a:effectLst/>
                          <a:latin typeface="游明朝" panose="02020400000000000000" pitchFamily="18" charset="-128"/>
                          <a:ea typeface="+mn-ea"/>
                          <a:cs typeface="Times New Roman" panose="02020603050405020304" pitchFamily="18" charset="0"/>
                        </a:rPr>
                        <a:t>・</a:t>
                      </a:r>
                      <a:r>
                        <a:rPr lang="ja-JP" altLang="ja-JP" sz="1200" kern="100" dirty="0">
                          <a:effectLst/>
                          <a:latin typeface="游明朝" panose="02020400000000000000" pitchFamily="18" charset="-128"/>
                          <a:ea typeface="+mn-ea"/>
                          <a:cs typeface="Times New Roman" panose="02020603050405020304" pitchFamily="18" charset="0"/>
                        </a:rPr>
                        <a:t>防犯・防災</a:t>
                      </a:r>
                      <a:endParaRPr lang="ja-JP" altLang="en-US" sz="1200" kern="100" dirty="0">
                        <a:effectLst/>
                      </a:endParaRP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■福祉</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・介護サービスの拡充：</a:t>
                      </a:r>
                      <a:r>
                        <a:rPr lang="ja-JP" altLang="ja-JP" sz="1100" kern="100" dirty="0">
                          <a:effectLst/>
                          <a:latin typeface="游明朝" panose="02020400000000000000" pitchFamily="18" charset="-128"/>
                          <a:ea typeface="+mn-ea"/>
                          <a:cs typeface="Times New Roman" panose="02020603050405020304" pitchFamily="18" charset="0"/>
                        </a:rPr>
                        <a:t>介護関連の市民向けサービスを増やす</a:t>
                      </a:r>
                      <a:r>
                        <a:rPr lang="ja-JP" altLang="en-US" sz="1100" kern="100" dirty="0">
                          <a:effectLst/>
                          <a:latin typeface="游明朝" panose="02020400000000000000" pitchFamily="18" charset="-128"/>
                          <a:ea typeface="+mn-ea"/>
                          <a:cs typeface="Times New Roman" panose="02020603050405020304" pitchFamily="18" charset="0"/>
                        </a:rPr>
                        <a:t>。</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■福祉</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100" b="1" kern="100" dirty="0">
                          <a:effectLst/>
                          <a:latin typeface="游明朝" panose="02020400000000000000" pitchFamily="18" charset="-128"/>
                          <a:ea typeface="+mn-ea"/>
                          <a:cs typeface="Times New Roman" panose="02020603050405020304" pitchFamily="18" charset="0"/>
                        </a:rPr>
                        <a:t>・高齢者の居場所づくり：</a:t>
                      </a:r>
                      <a:r>
                        <a:rPr lang="ja-JP" altLang="en-US" sz="1100" b="0" kern="100" dirty="0">
                          <a:effectLst/>
                          <a:latin typeface="游明朝" panose="02020400000000000000" pitchFamily="18" charset="-128"/>
                          <a:ea typeface="+mn-ea"/>
                          <a:cs typeface="Times New Roman" panose="02020603050405020304" pitchFamily="18" charset="0"/>
                        </a:rPr>
                        <a:t>高齢者の拠点としてシェアハウスづくりを進める。</a:t>
                      </a:r>
                      <a:endParaRPr lang="en-US" altLang="ja-JP" sz="1100" b="0" kern="100" dirty="0">
                        <a:effectLst/>
                        <a:latin typeface="游明朝" panose="02020400000000000000" pitchFamily="18" charset="-128"/>
                        <a:ea typeface="+mn-ea"/>
                        <a:cs typeface="Times New Roman" panose="02020603050405020304" pitchFamily="18" charset="0"/>
                      </a:endParaRPr>
                    </a:p>
                    <a:p>
                      <a:pPr algn="just"/>
                      <a:r>
                        <a:rPr lang="ja-JP" altLang="en-US" sz="1100" b="0" kern="100" dirty="0">
                          <a:effectLst/>
                          <a:latin typeface="游明朝" panose="02020400000000000000" pitchFamily="18" charset="-128"/>
                          <a:ea typeface="+mn-ea"/>
                          <a:cs typeface="Times New Roman" panose="02020603050405020304" pitchFamily="18" charset="0"/>
                        </a:rPr>
                        <a:t>　各種体験を通じた自立型の環境をつくる。</a:t>
                      </a:r>
                      <a:endParaRPr lang="ja-JP" altLang="ja-JP" sz="1100" b="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■防犯</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・安全な道：</a:t>
                      </a:r>
                      <a:r>
                        <a:rPr lang="ja-JP" altLang="ja-JP" sz="1100" kern="100" dirty="0">
                          <a:effectLst/>
                          <a:latin typeface="游明朝" panose="02020400000000000000" pitchFamily="18" charset="-128"/>
                          <a:ea typeface="+mn-ea"/>
                          <a:cs typeface="Times New Roman" panose="02020603050405020304" pitchFamily="18" charset="0"/>
                        </a:rPr>
                        <a:t>暗い</a:t>
                      </a:r>
                      <a:r>
                        <a:rPr lang="ja-JP" altLang="en-US" sz="1100" kern="100" dirty="0">
                          <a:effectLst/>
                          <a:latin typeface="游明朝" panose="02020400000000000000" pitchFamily="18" charset="-128"/>
                          <a:ea typeface="+mn-ea"/>
                          <a:cs typeface="Times New Roman" panose="02020603050405020304" pitchFamily="18" charset="0"/>
                        </a:rPr>
                        <a:t>時</a:t>
                      </a:r>
                      <a:r>
                        <a:rPr lang="ja-JP" altLang="ja-JP" sz="1100" kern="100" dirty="0">
                          <a:effectLst/>
                          <a:latin typeface="游明朝" panose="02020400000000000000" pitchFamily="18" charset="-128"/>
                          <a:ea typeface="+mn-ea"/>
                          <a:cs typeface="Times New Roman" panose="02020603050405020304" pitchFamily="18" charset="0"/>
                        </a:rPr>
                        <a:t>でも周辺が見えるくらい街灯を整備する。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537381998"/>
                  </a:ext>
                </a:extLst>
              </a:tr>
            </a:tbl>
          </a:graphicData>
        </a:graphic>
      </p:graphicFrame>
      <p:sp>
        <p:nvSpPr>
          <p:cNvPr id="3" name="スライド番号プレースホルダー 36">
            <a:extLst>
              <a:ext uri="{FF2B5EF4-FFF2-40B4-BE49-F238E27FC236}">
                <a16:creationId xmlns:a16="http://schemas.microsoft.com/office/drawing/2014/main" id="{DE13E37F-511B-1C75-BF3F-CB6A7E148206}"/>
              </a:ext>
            </a:extLst>
          </p:cNvPr>
          <p:cNvSpPr>
            <a:spLocks noGrp="1"/>
          </p:cNvSpPr>
          <p:nvPr>
            <p:ph type="sldNum" sz="quarter" idx="12"/>
          </p:nvPr>
        </p:nvSpPr>
        <p:spPr>
          <a:xfrm>
            <a:off x="0" y="9593002"/>
            <a:ext cx="6858000" cy="312998"/>
          </a:xfrm>
        </p:spPr>
        <p:txBody>
          <a:bodyPr/>
          <a:lstStyle/>
          <a:p>
            <a:r>
              <a:rPr kumimoji="1" lang="en-US" altLang="ja-JP" dirty="0"/>
              <a:t>7</a:t>
            </a:r>
            <a:endParaRPr kumimoji="1" lang="ja-JP" altLang="en-US" dirty="0"/>
          </a:p>
        </p:txBody>
      </p:sp>
    </p:spTree>
    <p:extLst>
      <p:ext uri="{BB962C8B-B14F-4D97-AF65-F5344CB8AC3E}">
        <p14:creationId xmlns:p14="http://schemas.microsoft.com/office/powerpoint/2010/main" val="1284157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FF339B50-7A46-CF75-BA2A-D4FEC337A934}"/>
              </a:ext>
            </a:extLst>
          </p:cNvPr>
          <p:cNvGraphicFramePr>
            <a:graphicFrameLocks noGrp="1"/>
          </p:cNvGraphicFramePr>
          <p:nvPr>
            <p:extLst>
              <p:ext uri="{D42A27DB-BD31-4B8C-83A1-F6EECF244321}">
                <p14:modId xmlns:p14="http://schemas.microsoft.com/office/powerpoint/2010/main" val="2847575509"/>
              </p:ext>
            </p:extLst>
          </p:nvPr>
        </p:nvGraphicFramePr>
        <p:xfrm>
          <a:off x="309114" y="6071686"/>
          <a:ext cx="6235200" cy="2190480"/>
        </p:xfrm>
        <a:graphic>
          <a:graphicData uri="http://schemas.openxmlformats.org/drawingml/2006/table">
            <a:tbl>
              <a:tblPr firstRow="1" bandRow="1">
                <a:tableStyleId>{21E4AEA4-8DFA-4A89-87EB-49C32662AFE0}</a:tableStyleId>
              </a:tblPr>
              <a:tblGrid>
                <a:gridCol w="641862">
                  <a:extLst>
                    <a:ext uri="{9D8B030D-6E8A-4147-A177-3AD203B41FA5}">
                      <a16:colId xmlns:a16="http://schemas.microsoft.com/office/drawing/2014/main" val="591653542"/>
                    </a:ext>
                  </a:extLst>
                </a:gridCol>
                <a:gridCol w="5593338">
                  <a:extLst>
                    <a:ext uri="{9D8B030D-6E8A-4147-A177-3AD203B41FA5}">
                      <a16:colId xmlns:a16="http://schemas.microsoft.com/office/drawing/2014/main" val="1322647002"/>
                    </a:ext>
                  </a:extLst>
                </a:gridCol>
              </a:tblGrid>
              <a:tr h="331200">
                <a:tc gridSpan="2">
                  <a:txBody>
                    <a:bodyPr/>
                    <a:lstStyle/>
                    <a:p>
                      <a:pPr algn="ctr"/>
                      <a:r>
                        <a:rPr lang="ja-JP" altLang="en-US" sz="1200" kern="100" dirty="0">
                          <a:effectLst/>
                        </a:rPr>
                        <a:t>環境・エネルギー・インフラ</a:t>
                      </a: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■環境</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・循環型社会の形成：</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 </a:t>
                      </a:r>
                      <a:r>
                        <a:rPr lang="en-US" altLang="ja-JP" sz="1100" kern="100" dirty="0">
                          <a:solidFill>
                            <a:schemeClr val="tx1"/>
                          </a:solidFill>
                          <a:effectLst/>
                          <a:latin typeface="游明朝" panose="02020400000000000000" pitchFamily="18" charset="-128"/>
                          <a:ea typeface="+mn-ea"/>
                          <a:cs typeface="Times New Roman" panose="02020603050405020304" pitchFamily="18" charset="0"/>
                        </a:rPr>
                        <a:t>SDG</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ｓ</a:t>
                      </a:r>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未来都市</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に選定された実績を生かす。</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木質資源の地域内循環活用を推進する。</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■環境</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・未利用資源の活用</a:t>
                      </a:r>
                      <a:r>
                        <a:rPr lang="ja-JP" altLang="ja-JP" sz="1100" kern="100" dirty="0">
                          <a:effectLst/>
                          <a:latin typeface="游明朝" panose="02020400000000000000" pitchFamily="18" charset="-128"/>
                          <a:ea typeface="+mn-ea"/>
                          <a:cs typeface="Times New Roman" panose="02020603050405020304" pitchFamily="18" charset="0"/>
                        </a:rPr>
                        <a:t>：古民家や閉校した学校、企業の跡地を活用し、地域資源の</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有効活用を図る。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・空き家の活用と若者の定住促進</a:t>
                      </a:r>
                      <a:r>
                        <a:rPr lang="ja-JP" altLang="ja-JP" sz="1100" kern="100" dirty="0">
                          <a:effectLst/>
                          <a:latin typeface="游明朝" panose="02020400000000000000" pitchFamily="18" charset="-128"/>
                          <a:ea typeface="+mn-ea"/>
                          <a:cs typeface="Times New Roman" panose="02020603050405020304" pitchFamily="18" charset="0"/>
                        </a:rPr>
                        <a:t>：空き家のリフォームや賃貸需要のマッチングを</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推進して、町の中心部に住む機会を増やす。</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■エネルギー</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・新エネルギーの導入：</a:t>
                      </a:r>
                      <a:r>
                        <a:rPr lang="ja-JP" altLang="ja-JP" sz="1100" kern="100" dirty="0">
                          <a:effectLst/>
                          <a:latin typeface="游明朝" panose="02020400000000000000" pitchFamily="18" charset="-128"/>
                          <a:ea typeface="+mn-ea"/>
                          <a:cs typeface="Times New Roman" panose="02020603050405020304" pitchFamily="18" charset="0"/>
                        </a:rPr>
                        <a:t>新エネルギー導入の支援策を充実させる。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537381998"/>
                  </a:ext>
                </a:extLst>
              </a:tr>
            </a:tbl>
          </a:graphicData>
        </a:graphic>
      </p:graphicFrame>
      <p:graphicFrame>
        <p:nvGraphicFramePr>
          <p:cNvPr id="3" name="表 2">
            <a:extLst>
              <a:ext uri="{FF2B5EF4-FFF2-40B4-BE49-F238E27FC236}">
                <a16:creationId xmlns:a16="http://schemas.microsoft.com/office/drawing/2014/main" id="{FC975B6A-C640-1798-F478-0578271495E7}"/>
              </a:ext>
            </a:extLst>
          </p:cNvPr>
          <p:cNvGraphicFramePr>
            <a:graphicFrameLocks noGrp="1"/>
          </p:cNvGraphicFramePr>
          <p:nvPr>
            <p:extLst>
              <p:ext uri="{D42A27DB-BD31-4B8C-83A1-F6EECF244321}">
                <p14:modId xmlns:p14="http://schemas.microsoft.com/office/powerpoint/2010/main" val="1731215562"/>
              </p:ext>
            </p:extLst>
          </p:nvPr>
        </p:nvGraphicFramePr>
        <p:xfrm>
          <a:off x="312714" y="243969"/>
          <a:ext cx="6231600" cy="5674360"/>
        </p:xfrm>
        <a:graphic>
          <a:graphicData uri="http://schemas.openxmlformats.org/drawingml/2006/table">
            <a:tbl>
              <a:tblPr firstRow="1" bandRow="1">
                <a:tableStyleId>{21E4AEA4-8DFA-4A89-87EB-49C32662AFE0}</a:tableStyleId>
              </a:tblPr>
              <a:tblGrid>
                <a:gridCol w="648000">
                  <a:extLst>
                    <a:ext uri="{9D8B030D-6E8A-4147-A177-3AD203B41FA5}">
                      <a16:colId xmlns:a16="http://schemas.microsoft.com/office/drawing/2014/main" val="591653542"/>
                    </a:ext>
                  </a:extLst>
                </a:gridCol>
                <a:gridCol w="5583600">
                  <a:extLst>
                    <a:ext uri="{9D8B030D-6E8A-4147-A177-3AD203B41FA5}">
                      <a16:colId xmlns:a16="http://schemas.microsoft.com/office/drawing/2014/main" val="1322647002"/>
                    </a:ext>
                  </a:extLst>
                </a:gridCol>
              </a:tblGrid>
              <a:tr h="370840">
                <a:tc gridSpan="2">
                  <a:txBody>
                    <a:bodyPr/>
                    <a:lstStyle/>
                    <a:p>
                      <a:pPr algn="ctr"/>
                      <a:r>
                        <a:rPr lang="ja-JP" altLang="en-US" sz="1200" kern="100" dirty="0">
                          <a:effectLst/>
                        </a:rPr>
                        <a:t>子育て・教育・文化</a:t>
                      </a:r>
                    </a:p>
                  </a:txBody>
                  <a:tcPr anchor="ctr"/>
                </a:tc>
                <a:tc hMerge="1">
                  <a:txBody>
                    <a:bodyPr/>
                    <a:lstStyle/>
                    <a:p>
                      <a:endParaRPr kumimoji="1" lang="ja-JP" altLang="en-US" dirty="0"/>
                    </a:p>
                  </a:txBody>
                  <a:tcPr>
                    <a:solidFill>
                      <a:srgbClr val="FF6600"/>
                    </a:solidFill>
                  </a:tcPr>
                </a:tc>
                <a:extLst>
                  <a:ext uri="{0D108BD9-81ED-4DB2-BD59-A6C34878D82A}">
                    <a16:rowId xmlns:a16="http://schemas.microsoft.com/office/drawing/2014/main" val="4136032870"/>
                  </a:ext>
                </a:extLst>
              </a:tr>
              <a:tr h="370840">
                <a:tc>
                  <a:txBody>
                    <a:bodyPr/>
                    <a:lstStyle/>
                    <a:p>
                      <a:pPr algn="ctr"/>
                      <a:r>
                        <a:rPr kumimoji="1" lang="ja-JP" altLang="en-US" sz="1200" b="1" dirty="0">
                          <a:solidFill>
                            <a:schemeClr val="tx1"/>
                          </a:solidFill>
                        </a:rPr>
                        <a:t>抽象的</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■子育て</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・子育てしやすいまち：</a:t>
                      </a:r>
                      <a:r>
                        <a:rPr lang="ja-JP" altLang="ja-JP" sz="1100" kern="100" dirty="0">
                          <a:effectLst/>
                          <a:latin typeface="游明朝" panose="02020400000000000000" pitchFamily="18" charset="-128"/>
                          <a:ea typeface="+mn-ea"/>
                          <a:cs typeface="Times New Roman" panose="02020603050405020304" pitchFamily="18" charset="0"/>
                        </a:rPr>
                        <a:t>どこでも子育てしやすいまちにする。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■教育</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・自己表現ができるまち：</a:t>
                      </a:r>
                      <a:r>
                        <a:rPr lang="ja-JP" altLang="ja-JP" sz="1100" kern="100" dirty="0">
                          <a:effectLst/>
                          <a:latin typeface="游明朝" panose="02020400000000000000" pitchFamily="18" charset="-128"/>
                          <a:ea typeface="+mn-ea"/>
                          <a:cs typeface="Times New Roman" panose="02020603050405020304" pitchFamily="18" charset="0"/>
                        </a:rPr>
                        <a:t>多様な自己表現を認め合う。</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■文化</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・郷土芸能を通じた誇りの醸成：</a:t>
                      </a:r>
                      <a:r>
                        <a:rPr lang="ja-JP" altLang="ja-JP" sz="1100" kern="100" dirty="0">
                          <a:effectLst/>
                          <a:latin typeface="游明朝" panose="02020400000000000000" pitchFamily="18" charset="-128"/>
                          <a:ea typeface="+mn-ea"/>
                          <a:cs typeface="Times New Roman" panose="02020603050405020304" pitchFamily="18" charset="0"/>
                        </a:rPr>
                        <a:t>伝統芸能の継承に誇りを持つ</a:t>
                      </a:r>
                      <a:r>
                        <a:rPr lang="ja-JP" altLang="en-US" sz="1100" kern="100" dirty="0">
                          <a:effectLst/>
                          <a:latin typeface="游明朝" panose="02020400000000000000" pitchFamily="18" charset="-128"/>
                          <a:ea typeface="+mn-ea"/>
                          <a:cs typeface="Times New Roman" panose="02020603050405020304" pitchFamily="18" charset="0"/>
                        </a:rPr>
                        <a:t>。</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3161619623"/>
                  </a:ext>
                </a:extLst>
              </a:tr>
              <a:tr h="370840">
                <a:tc>
                  <a:txBody>
                    <a:bodyPr/>
                    <a:lstStyle/>
                    <a:p>
                      <a:pPr algn="ctr"/>
                      <a:r>
                        <a:rPr kumimoji="1" lang="ja-JP" altLang="en-US" sz="1200" b="1" dirty="0">
                          <a:solidFill>
                            <a:schemeClr val="tx1"/>
                          </a:solidFill>
                        </a:rPr>
                        <a:t>中間</a:t>
                      </a:r>
                      <a:endParaRPr kumimoji="1" lang="en-US" altLang="ja-JP" sz="1200" b="1" dirty="0">
                        <a:solidFill>
                          <a:schemeClr val="tx1"/>
                        </a:solidFill>
                      </a:endParaRPr>
                    </a:p>
                  </a:txBody>
                  <a:tcPr anchor="ctr"/>
                </a:tc>
                <a:tc>
                  <a:txBody>
                    <a:bodyPr/>
                    <a:lstStyle/>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■子育て</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・子育てしやすい仕組み：</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子育て支援を充実させる。育休などの就労支援だけでは</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なく、復職できる環境をつくる。</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■教育</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100" b="1" kern="100" dirty="0">
                          <a:solidFill>
                            <a:schemeClr val="tx1"/>
                          </a:solidFill>
                          <a:effectLst/>
                          <a:latin typeface="游明朝" panose="02020400000000000000" pitchFamily="18" charset="-128"/>
                          <a:ea typeface="+mn-ea"/>
                          <a:cs typeface="Times New Roman" panose="02020603050405020304" pitchFamily="18" charset="0"/>
                        </a:rPr>
                        <a:t>・</a:t>
                      </a:r>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教育環境の充実と人材育成：</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未来への投資として大学の設立や学び・体験の場の</a:t>
                      </a:r>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増設を通じて学びの選択肢を広げ、子どもや若者が生き生きと学べる環境を整える。</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en-US" sz="1100" b="1" kern="100" dirty="0">
                          <a:solidFill>
                            <a:schemeClr val="tx1"/>
                          </a:solidFill>
                          <a:effectLst/>
                          <a:latin typeface="游明朝" panose="02020400000000000000" pitchFamily="18" charset="-128"/>
                          <a:ea typeface="+mn-ea"/>
                          <a:cs typeface="Times New Roman" panose="02020603050405020304" pitchFamily="18" charset="0"/>
                        </a:rPr>
                        <a:t>・</a:t>
                      </a:r>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生涯学習と世代間交流：</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生涯学習の機会を活用して、世代間交流を促進し、感謝の</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just"/>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気持ちを育てる場をつくる。</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■文化</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p>
                      <a:pPr algn="l"/>
                      <a:r>
                        <a:rPr lang="ja-JP" altLang="en-US" sz="1100" b="1" kern="100" dirty="0">
                          <a:solidFill>
                            <a:schemeClr val="tx1"/>
                          </a:solidFill>
                          <a:effectLst/>
                          <a:latin typeface="游明朝" panose="02020400000000000000" pitchFamily="18" charset="-128"/>
                          <a:ea typeface="+mn-ea"/>
                          <a:cs typeface="Times New Roman" panose="02020603050405020304" pitchFamily="18" charset="0"/>
                        </a:rPr>
                        <a:t>・</a:t>
                      </a:r>
                      <a:r>
                        <a:rPr lang="ja-JP" altLang="ja-JP" sz="1100" b="1" kern="100" dirty="0">
                          <a:solidFill>
                            <a:schemeClr val="tx1"/>
                          </a:solidFill>
                          <a:effectLst/>
                          <a:latin typeface="游明朝" panose="02020400000000000000" pitchFamily="18" charset="-128"/>
                          <a:ea typeface="+mn-ea"/>
                          <a:cs typeface="Times New Roman" panose="02020603050405020304" pitchFamily="18" charset="0"/>
                        </a:rPr>
                        <a:t>文化の継承と新しい文化の受け入れ：</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新しい文化を取り入れながら、既存の文化を</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l"/>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守り、祭りや郷土料理の遺産を次世代に引き継ぐため、担い手の世代交代や新規参</a:t>
                      </a:r>
                      <a:endParaRPr lang="en-US" altLang="ja-JP" sz="1100" kern="100" dirty="0">
                        <a:solidFill>
                          <a:schemeClr val="tx1"/>
                        </a:solidFill>
                        <a:effectLst/>
                        <a:latin typeface="游明朝" panose="02020400000000000000" pitchFamily="18" charset="-128"/>
                        <a:ea typeface="+mn-ea"/>
                        <a:cs typeface="Times New Roman" panose="02020603050405020304" pitchFamily="18" charset="0"/>
                      </a:endParaRPr>
                    </a:p>
                    <a:p>
                      <a:pPr algn="l"/>
                      <a:r>
                        <a:rPr lang="ja-JP" altLang="en-US" sz="1100" kern="100" dirty="0">
                          <a:solidFill>
                            <a:schemeClr val="tx1"/>
                          </a:solidFill>
                          <a:effectLst/>
                          <a:latin typeface="游明朝" panose="02020400000000000000" pitchFamily="18" charset="-128"/>
                          <a:ea typeface="+mn-ea"/>
                          <a:cs typeface="Times New Roman" panose="02020603050405020304" pitchFamily="18" charset="0"/>
                        </a:rPr>
                        <a:t>　</a:t>
                      </a:r>
                      <a:r>
                        <a:rPr lang="ja-JP" altLang="ja-JP" sz="1100" kern="100" dirty="0">
                          <a:solidFill>
                            <a:schemeClr val="tx1"/>
                          </a:solidFill>
                          <a:effectLst/>
                          <a:latin typeface="游明朝" panose="02020400000000000000" pitchFamily="18" charset="-128"/>
                          <a:ea typeface="+mn-ea"/>
                          <a:cs typeface="Times New Roman" panose="02020603050405020304" pitchFamily="18" charset="0"/>
                        </a:rPr>
                        <a:t>入を進める。</a:t>
                      </a:r>
                      <a:endParaRPr lang="ja-JP" altLang="ja-JP" sz="1100" kern="100" dirty="0">
                        <a:solidFill>
                          <a:schemeClr val="tx1"/>
                        </a:solidFill>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537381998"/>
                  </a:ext>
                </a:extLst>
              </a:tr>
              <a:tr h="370840">
                <a:tc>
                  <a:txBody>
                    <a:bodyPr/>
                    <a:lstStyle/>
                    <a:p>
                      <a:pPr algn="ctr"/>
                      <a:r>
                        <a:rPr kumimoji="1" lang="ja-JP" altLang="en-US" sz="1200" b="1" dirty="0">
                          <a:solidFill>
                            <a:schemeClr val="tx1"/>
                          </a:solidFill>
                        </a:rPr>
                        <a:t>具体的</a:t>
                      </a:r>
                      <a:endParaRPr kumimoji="1" lang="en-US" altLang="ja-JP" sz="1200" b="1" dirty="0">
                        <a:solidFill>
                          <a:schemeClr val="tx1"/>
                        </a:solidFill>
                      </a:endParaRPr>
                    </a:p>
                  </a:txBody>
                  <a:tcPr anchor="ctr"/>
                </a:tc>
                <a:tc>
                  <a:txBody>
                    <a:bodyPr/>
                    <a:lstStyle/>
                    <a:p>
                      <a:pPr algn="just"/>
                      <a:r>
                        <a:rPr lang="ja-JP" altLang="ja-JP" sz="1100" b="1" kern="100" dirty="0">
                          <a:effectLst/>
                          <a:latin typeface="游明朝" panose="02020400000000000000" pitchFamily="18" charset="-128"/>
                          <a:ea typeface="+mn-ea"/>
                          <a:cs typeface="Times New Roman" panose="02020603050405020304" pitchFamily="18" charset="0"/>
                        </a:rPr>
                        <a:t>■子育て</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・具体的な子育て支援策：</a:t>
                      </a:r>
                      <a:r>
                        <a:rPr lang="ja-JP" altLang="ja-JP" sz="1100" kern="100" dirty="0">
                          <a:effectLst/>
                          <a:latin typeface="游明朝" panose="02020400000000000000" pitchFamily="18" charset="-128"/>
                          <a:ea typeface="+mn-ea"/>
                          <a:cs typeface="Times New Roman" panose="02020603050405020304" pitchFamily="18" charset="0"/>
                        </a:rPr>
                        <a:t>保育園、放課後サービスなどの支援、病児保育等の子育て</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サービスを拡充する。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■教育</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・まちづくりにつなげる教育：</a:t>
                      </a:r>
                      <a:r>
                        <a:rPr lang="ja-JP" altLang="ja-JP" sz="1100" kern="100" dirty="0">
                          <a:effectLst/>
                          <a:latin typeface="游明朝" panose="02020400000000000000" pitchFamily="18" charset="-128"/>
                          <a:ea typeface="+mn-ea"/>
                          <a:cs typeface="Times New Roman" panose="02020603050405020304" pitchFamily="18" charset="0"/>
                        </a:rPr>
                        <a:t>まちづくりについて勉強できる学科のある大学をつく</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る。教育現場での情報発信、文化の継承を行う。</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・過ごしやすい学校：</a:t>
                      </a:r>
                      <a:r>
                        <a:rPr lang="ja-JP" altLang="ja-JP" sz="1100" kern="100" dirty="0">
                          <a:effectLst/>
                          <a:latin typeface="游明朝" panose="02020400000000000000" pitchFamily="18" charset="-128"/>
                          <a:ea typeface="+mn-ea"/>
                          <a:cs typeface="Times New Roman" panose="02020603050405020304" pitchFamily="18" charset="0"/>
                        </a:rPr>
                        <a:t>カフェがある学校があれば、不登校の子どもが通う場や、子ど</a:t>
                      </a:r>
                      <a:r>
                        <a:rPr lang="ja-JP" altLang="en-US" sz="1100" kern="100" dirty="0">
                          <a:effectLst/>
                          <a:latin typeface="游明朝" panose="02020400000000000000" pitchFamily="18" charset="-128"/>
                          <a:ea typeface="+mn-ea"/>
                          <a:cs typeface="Times New Roman" panose="02020603050405020304" pitchFamily="18" charset="0"/>
                        </a:rPr>
                        <a:t>　</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もたちの活動の場になる。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■文化</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・守るものの見極め：</a:t>
                      </a:r>
                      <a:r>
                        <a:rPr lang="ja-JP" altLang="ja-JP" sz="1100" kern="100" dirty="0">
                          <a:effectLst/>
                          <a:latin typeface="游明朝" panose="02020400000000000000" pitchFamily="18" charset="-128"/>
                          <a:ea typeface="+mn-ea"/>
                          <a:cs typeface="Times New Roman" panose="02020603050405020304" pitchFamily="18" charset="0"/>
                        </a:rPr>
                        <a:t>守っていかなければいけないものと、リメイクしなければいけ</a:t>
                      </a:r>
                      <a:endParaRPr lang="en-US" altLang="ja-JP" sz="1100" kern="100" dirty="0">
                        <a:effectLst/>
                        <a:latin typeface="游明朝" panose="02020400000000000000" pitchFamily="18" charset="-128"/>
                        <a:ea typeface="+mn-ea"/>
                        <a:cs typeface="Times New Roman" panose="02020603050405020304" pitchFamily="18" charset="0"/>
                      </a:endParaRPr>
                    </a:p>
                    <a:p>
                      <a:pPr algn="just"/>
                      <a:r>
                        <a:rPr lang="ja-JP" altLang="en-US" sz="1100" kern="100" dirty="0">
                          <a:effectLst/>
                          <a:latin typeface="游明朝" panose="02020400000000000000" pitchFamily="18" charset="-128"/>
                          <a:ea typeface="+mn-ea"/>
                          <a:cs typeface="Times New Roman" panose="02020603050405020304" pitchFamily="18" charset="0"/>
                        </a:rPr>
                        <a:t>　</a:t>
                      </a:r>
                      <a:r>
                        <a:rPr lang="ja-JP" altLang="ja-JP" sz="1100" kern="100" dirty="0">
                          <a:effectLst/>
                          <a:latin typeface="游明朝" panose="02020400000000000000" pitchFamily="18" charset="-128"/>
                          <a:ea typeface="+mn-ea"/>
                          <a:cs typeface="Times New Roman" panose="02020603050405020304" pitchFamily="18" charset="0"/>
                        </a:rPr>
                        <a:t>ないことを見極める。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100" b="1" kern="100" dirty="0">
                          <a:effectLst/>
                          <a:latin typeface="游明朝" panose="02020400000000000000" pitchFamily="18" charset="-128"/>
                          <a:ea typeface="+mn-ea"/>
                          <a:cs typeface="Times New Roman" panose="02020603050405020304" pitchFamily="18" charset="0"/>
                        </a:rPr>
                        <a:t>・郷土芸能の伝承：</a:t>
                      </a:r>
                      <a:r>
                        <a:rPr lang="ja-JP" altLang="ja-JP" sz="1100" kern="100" dirty="0">
                          <a:effectLst/>
                          <a:latin typeface="游明朝" panose="02020400000000000000" pitchFamily="18" charset="-128"/>
                          <a:ea typeface="+mn-ea"/>
                          <a:cs typeface="Times New Roman" panose="02020603050405020304" pitchFamily="18" charset="0"/>
                        </a:rPr>
                        <a:t>伝統芸能の継承は引き続き学校主体で実施する。</a:t>
                      </a:r>
                      <a:endParaRPr lang="ja-JP" altLang="ja-JP" sz="1100" kern="100" dirty="0">
                        <a:effectLst/>
                        <a:latin typeface="游明朝" panose="02020400000000000000" pitchFamily="18" charset="-128"/>
                        <a:ea typeface="游明朝" panose="02020400000000000000" pitchFamily="18" charset="-128"/>
                        <a:cs typeface="Times New Roman" panose="02020603050405020304" pitchFamily="18" charset="0"/>
                      </a:endParaRPr>
                    </a:p>
                  </a:txBody>
                  <a:tcPr anchor="ctr"/>
                </a:tc>
                <a:extLst>
                  <a:ext uri="{0D108BD9-81ED-4DB2-BD59-A6C34878D82A}">
                    <a16:rowId xmlns:a16="http://schemas.microsoft.com/office/drawing/2014/main" val="2411991826"/>
                  </a:ext>
                </a:extLst>
              </a:tr>
            </a:tbl>
          </a:graphicData>
        </a:graphic>
      </p:graphicFrame>
      <p:sp>
        <p:nvSpPr>
          <p:cNvPr id="6" name="スライド番号プレースホルダー 36">
            <a:extLst>
              <a:ext uri="{FF2B5EF4-FFF2-40B4-BE49-F238E27FC236}">
                <a16:creationId xmlns:a16="http://schemas.microsoft.com/office/drawing/2014/main" id="{B4EAB895-399A-F0DB-FF8F-2C968916651F}"/>
              </a:ext>
            </a:extLst>
          </p:cNvPr>
          <p:cNvSpPr>
            <a:spLocks noGrp="1"/>
          </p:cNvSpPr>
          <p:nvPr>
            <p:ph type="sldNum" sz="quarter" idx="12"/>
          </p:nvPr>
        </p:nvSpPr>
        <p:spPr>
          <a:xfrm>
            <a:off x="0" y="9593002"/>
            <a:ext cx="6858000" cy="312998"/>
          </a:xfrm>
        </p:spPr>
        <p:txBody>
          <a:bodyPr/>
          <a:lstStyle/>
          <a:p>
            <a:r>
              <a:rPr kumimoji="1" lang="en-US" altLang="ja-JP" dirty="0"/>
              <a:t>8</a:t>
            </a:r>
            <a:endParaRPr kumimoji="1" lang="ja-JP" altLang="en-US" dirty="0"/>
          </a:p>
        </p:txBody>
      </p:sp>
    </p:spTree>
    <p:extLst>
      <p:ext uri="{BB962C8B-B14F-4D97-AF65-F5344CB8AC3E}">
        <p14:creationId xmlns:p14="http://schemas.microsoft.com/office/powerpoint/2010/main" val="28490787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