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handoutMasterIdLst>
    <p:handoutMasterId r:id="rId11"/>
  </p:handoutMasterIdLst>
  <p:sldIdLst>
    <p:sldId id="263" r:id="rId2"/>
    <p:sldId id="272" r:id="rId3"/>
    <p:sldId id="273" r:id="rId4"/>
    <p:sldId id="274" r:id="rId5"/>
    <p:sldId id="275" r:id="rId6"/>
    <p:sldId id="279" r:id="rId7"/>
    <p:sldId id="276" r:id="rId8"/>
    <p:sldId id="278" r:id="rId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37" userDrawn="1">
          <p15:clr>
            <a:srgbClr val="A4A3A4"/>
          </p15:clr>
        </p15:guide>
        <p15:guide id="3" orient="horz" pos="314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3300"/>
    <a:srgbClr val="FFFFFF"/>
    <a:srgbClr val="FF9966"/>
    <a:srgbClr val="FF6600"/>
    <a:srgbClr val="009999"/>
    <a:srgbClr val="3366FF"/>
    <a:srgbClr val="6EB1B4"/>
    <a:srgbClr val="6BA7B7"/>
    <a:srgbClr val="5CEA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showGuides="1">
      <p:cViewPr varScale="1">
        <p:scale>
          <a:sx n="79" d="100"/>
          <a:sy n="79" d="100"/>
        </p:scale>
        <p:origin x="2970" y="90"/>
      </p:cViewPr>
      <p:guideLst>
        <p:guide orient="horz" pos="3120"/>
        <p:guide pos="2137"/>
        <p:guide orient="horz" pos="3143"/>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slide" Target="slides/slide7.xml" />
  <Relationship Id="rId13" Type="http://schemas.openxmlformats.org/officeDocument/2006/relationships/viewProps" Target="viewProps.xml" />
  <Relationship Id="rId3" Type="http://schemas.openxmlformats.org/officeDocument/2006/relationships/slide" Target="slides/slide2.xml" />
  <Relationship Id="rId7" Type="http://schemas.openxmlformats.org/officeDocument/2006/relationships/slide" Target="slides/slide6.xml" />
  <Relationship Id="rId12" Type="http://schemas.openxmlformats.org/officeDocument/2006/relationships/presProps" Target="presProp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slide" Target="slides/slide5.xml" />
  <Relationship Id="rId11" Type="http://schemas.openxmlformats.org/officeDocument/2006/relationships/handoutMaster" Target="handoutMasters/handoutMaster1.xml" />
  <Relationship Id="rId5" Type="http://schemas.openxmlformats.org/officeDocument/2006/relationships/slide" Target="slides/slide4.xml" />
  <Relationship Id="rId15" Type="http://schemas.openxmlformats.org/officeDocument/2006/relationships/tableStyles" Target="tableStyles.xml" />
  <Relationship Id="rId10" Type="http://schemas.openxmlformats.org/officeDocument/2006/relationships/notesMaster" Target="notesMasters/notesMaster1.xml" />
  <Relationship Id="rId4" Type="http://schemas.openxmlformats.org/officeDocument/2006/relationships/slide" Target="slides/slide3.xml" />
  <Relationship Id="rId9" Type="http://schemas.openxmlformats.org/officeDocument/2006/relationships/slide" Target="slides/slide8.xml" />
  <Relationship Id="rId14" Type="http://schemas.openxmlformats.org/officeDocument/2006/relationships/theme" Target="theme/theme1.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3.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C93BF7E-83FF-E54D-63C3-FEEBA5D562D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51D4A64D-B453-4EA5-AC0E-302D8AF6212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1DA2E71-2E16-4BD1-9FA1-7FD9ACAF919C}" type="datetimeFigureOut">
              <a:rPr kumimoji="1" lang="ja-JP" altLang="en-US" smtClean="0"/>
              <a:t>2024/9/9</a:t>
            </a:fld>
            <a:endParaRPr kumimoji="1" lang="ja-JP" altLang="en-US"/>
          </a:p>
        </p:txBody>
      </p:sp>
      <p:sp>
        <p:nvSpPr>
          <p:cNvPr id="4" name="フッター プレースホルダー 3">
            <a:extLst>
              <a:ext uri="{FF2B5EF4-FFF2-40B4-BE49-F238E27FC236}">
                <a16:creationId xmlns:a16="http://schemas.microsoft.com/office/drawing/2014/main" id="{03740281-9E96-9F29-3059-FB43C9F1EF6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7C820F8-8067-3ED5-EBBF-8AF4460B78D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63E7D49-3370-4DCD-9DAF-38925B453775}" type="slidenum">
              <a:rPr kumimoji="1" lang="ja-JP" altLang="en-US" smtClean="0"/>
              <a:t>‹#›</a:t>
            </a:fld>
            <a:endParaRPr kumimoji="1" lang="ja-JP" altLang="en-US"/>
          </a:p>
        </p:txBody>
      </p:sp>
    </p:spTree>
    <p:extLst>
      <p:ext uri="{BB962C8B-B14F-4D97-AF65-F5344CB8AC3E}">
        <p14:creationId xmlns:p14="http://schemas.microsoft.com/office/powerpoint/2010/main" val="315435981"/>
      </p:ext>
    </p:extLst>
  </p:cSld>
  <p:clrMap bg1="lt1" tx1="dk1" bg2="lt2" tx2="dk2" accent1="accent1" accent2="accent2" accent3="accent3" accent4="accent4" accent5="accent5" accent6="accent6" hlink="hlink" folHlink="folHlink"/>
  <p:hf hdr="0" ftr="0" dt="0"/>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799516-72A6-48FD-8A7C-23A7B5B6AE84}" type="datetimeFigureOut">
              <a:rPr kumimoji="1" lang="ja-JP" altLang="en-US" smtClean="0"/>
              <a:t>2024/9/9</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561B9D-AC0A-4C14-95C1-E3CB45CE989D}" type="slidenum">
              <a:rPr kumimoji="1" lang="ja-JP" altLang="en-US" smtClean="0"/>
              <a:t>‹#›</a:t>
            </a:fld>
            <a:endParaRPr kumimoji="1" lang="ja-JP" altLang="en-US"/>
          </a:p>
        </p:txBody>
      </p:sp>
    </p:spTree>
    <p:extLst>
      <p:ext uri="{BB962C8B-B14F-4D97-AF65-F5344CB8AC3E}">
        <p14:creationId xmlns:p14="http://schemas.microsoft.com/office/powerpoint/2010/main" val="303619068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375D1E6-938A-41C0-8331-59A693EF77A3}" type="datetime1">
              <a:rPr kumimoji="1" lang="ja-JP" altLang="en-US" smtClean="0"/>
              <a:t>2024/9/9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20572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B0B7E5-E8D5-438A-A828-86DFE1BB8F6A}" type="datetime1">
              <a:rPr kumimoji="1" lang="ja-JP" altLang="en-US" smtClean="0"/>
              <a:t>2024/9/9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1095669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8C2935-4986-406B-BFEC-A7D7F0E8C4DF}" type="datetime1">
              <a:rPr kumimoji="1" lang="ja-JP" altLang="en-US" smtClean="0"/>
              <a:t>2024/9/9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96457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4B79D2B-A7C6-4DA2-BEE8-0E611C96C7EC}" type="datetime1">
              <a:rPr kumimoji="1" lang="ja-JP" altLang="en-US" smtClean="0"/>
              <a:t>2024/9/9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2657475" y="9378595"/>
            <a:ext cx="1543050" cy="527403"/>
          </a:xfrm>
        </p:spPr>
        <p:txBody>
          <a:bodyPr anchor="b"/>
          <a:lstStyle>
            <a:lvl1pPr algn="ctr">
              <a:defRPr/>
            </a:lvl1pPr>
          </a:lstStyle>
          <a:p>
            <a:fld id="{58D97712-FB5D-4D9A-B682-70BB01C421BA}" type="slidenum">
              <a:rPr kumimoji="1" lang="ja-JP" altLang="en-US" smtClean="0"/>
              <a:pPr/>
              <a:t>‹#›</a:t>
            </a:fld>
            <a:endParaRPr kumimoji="1" lang="ja-JP" altLang="en-US"/>
          </a:p>
        </p:txBody>
      </p:sp>
    </p:spTree>
    <p:extLst>
      <p:ext uri="{BB962C8B-B14F-4D97-AF65-F5344CB8AC3E}">
        <p14:creationId xmlns:p14="http://schemas.microsoft.com/office/powerpoint/2010/main" val="639708535"/>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D4E014-840A-4DFA-9826-756FB9EA732B}" type="datetime1">
              <a:rPr kumimoji="1" lang="ja-JP" altLang="en-US" smtClean="0"/>
              <a:t>2024/9/9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4043344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1E9AA1-1F5C-4EB4-8271-FF1FF8FD86AD}" type="datetime1">
              <a:rPr kumimoji="1" lang="ja-JP" altLang="en-US" smtClean="0"/>
              <a:t>2024/9/9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941794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A9611E9-FEEF-40A3-9008-BC4CF005BBD2}" type="datetime1">
              <a:rPr kumimoji="1" lang="ja-JP" altLang="en-US" smtClean="0"/>
              <a:t>2024/9/9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62515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65FFFF9-0D6E-4155-A526-FC948A037D72}" type="datetime1">
              <a:rPr kumimoji="1" lang="ja-JP" altLang="en-US" smtClean="0"/>
              <a:t>2024/9/9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1517041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BE8367-DB15-4E23-814F-FB68FC59F5F7}" type="datetime1">
              <a:rPr kumimoji="1" lang="ja-JP" altLang="en-US" smtClean="0"/>
              <a:t>2024/9/9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2901951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A0427C4-EBFC-4E43-91E5-8C9D187DB643}" type="datetime1">
              <a:rPr kumimoji="1" lang="ja-JP" altLang="en-US" smtClean="0"/>
              <a:t>2024/9/9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788325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D859B65-3D70-406B-AFF2-2CEEE6EE9AFA}" type="datetime1">
              <a:rPr kumimoji="1" lang="ja-JP" altLang="en-US" smtClean="0"/>
              <a:t>2024/9/9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D97712-FB5D-4D9A-B682-70BB01C421BA}" type="slidenum">
              <a:rPr kumimoji="1" lang="ja-JP" altLang="en-US" smtClean="0"/>
              <a:t>‹#›</a:t>
            </a:fld>
            <a:endParaRPr kumimoji="1" lang="ja-JP" altLang="en-US"/>
          </a:p>
        </p:txBody>
      </p:sp>
    </p:spTree>
    <p:extLst>
      <p:ext uri="{BB962C8B-B14F-4D97-AF65-F5344CB8AC3E}">
        <p14:creationId xmlns:p14="http://schemas.microsoft.com/office/powerpoint/2010/main" val="3634361176"/>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F69344E-0F3B-4EDD-9CDF-8CD66BF98CE2}" type="datetime1">
              <a:rPr kumimoji="1" lang="ja-JP" altLang="en-US" smtClean="0"/>
              <a:t>2024/9/9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0" y="9378595"/>
            <a:ext cx="6858000" cy="527403"/>
          </a:xfrm>
          <a:prstGeom prst="rect">
            <a:avLst/>
          </a:prstGeom>
        </p:spPr>
        <p:txBody>
          <a:bodyPr vert="horz" lIns="91440" tIns="45720" rIns="91440" bIns="45720" rtlCol="0" anchor="b"/>
          <a:lstStyle>
            <a:lvl1pPr algn="ctr">
              <a:defRPr sz="900">
                <a:solidFill>
                  <a:schemeClr val="tx1">
                    <a:tint val="75000"/>
                  </a:schemeClr>
                </a:solidFill>
              </a:defRPr>
            </a:lvl1pPr>
          </a:lstStyle>
          <a:p>
            <a:fld id="{58D97712-FB5D-4D9A-B682-70BB01C421BA}" type="slidenum">
              <a:rPr kumimoji="1" lang="ja-JP" altLang="en-US" smtClean="0"/>
              <a:pPr/>
              <a:t>‹#›</a:t>
            </a:fld>
            <a:endParaRPr kumimoji="1" lang="ja-JP" altLang="en-US"/>
          </a:p>
        </p:txBody>
      </p:sp>
    </p:spTree>
    <p:extLst>
      <p:ext uri="{BB962C8B-B14F-4D97-AF65-F5344CB8AC3E}">
        <p14:creationId xmlns:p14="http://schemas.microsoft.com/office/powerpoint/2010/main" val="1618300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a:extLst>
              <a:ext uri="{FF2B5EF4-FFF2-40B4-BE49-F238E27FC236}">
                <a16:creationId xmlns:a16="http://schemas.microsoft.com/office/drawing/2014/main" id="{F11F90E0-2E24-AEB8-B647-63FAAE3AE4B3}"/>
              </a:ext>
            </a:extLst>
          </p:cNvPr>
          <p:cNvSpPr txBox="1"/>
          <p:nvPr/>
        </p:nvSpPr>
        <p:spPr>
          <a:xfrm>
            <a:off x="377086" y="2221904"/>
            <a:ext cx="6095060" cy="3277820"/>
          </a:xfrm>
          <a:prstGeom prst="rect">
            <a:avLst/>
          </a:prstGeom>
          <a:noFill/>
        </p:spPr>
        <p:txBody>
          <a:bodyPr wrap="square" rtlCol="0">
            <a:spAutoFit/>
          </a:bodyPr>
          <a:lstStyle/>
          <a:p>
            <a:pPr algn="just" defTabSz="1425550">
              <a:defRPr/>
            </a:pPr>
            <a:r>
              <a:rPr kumimoji="1" lang="ja-JP" altLang="en-US" sz="1200" b="1" kern="100" dirty="0">
                <a:solidFill>
                  <a:srgbClr val="009999"/>
                </a:solidFill>
                <a:latin typeface="Calibri" panose="020F0502020204030204"/>
                <a:ea typeface="游ゴシック" panose="020B0400000000000000" pitchFamily="50" charset="-128"/>
              </a:rPr>
              <a:t>まちの</a:t>
            </a:r>
            <a:r>
              <a:rPr kumimoji="1" lang="en-US" altLang="ja-JP" sz="1200" b="1" kern="100" dirty="0">
                <a:solidFill>
                  <a:srgbClr val="009999"/>
                </a:solidFill>
                <a:latin typeface="Calibri" panose="020F0502020204030204"/>
                <a:ea typeface="游ゴシック" panose="020B0400000000000000" pitchFamily="50" charset="-128"/>
              </a:rPr>
              <a:t>”</a:t>
            </a:r>
            <a:r>
              <a:rPr kumimoji="1" lang="ja-JP" altLang="en-US" sz="1200" b="1" kern="100" dirty="0">
                <a:solidFill>
                  <a:srgbClr val="FF5050"/>
                </a:solidFill>
                <a:latin typeface="Calibri" panose="020F0502020204030204"/>
                <a:ea typeface="游ゴシック" panose="020B0400000000000000" pitchFamily="50" charset="-128"/>
              </a:rPr>
              <a:t>強み</a:t>
            </a:r>
            <a:r>
              <a:rPr kumimoji="1" lang="en-US" altLang="ja-JP" sz="1200" b="1" kern="100" dirty="0">
                <a:solidFill>
                  <a:srgbClr val="009999"/>
                </a:solidFill>
                <a:latin typeface="Calibri" panose="020F0502020204030204"/>
                <a:ea typeface="游ゴシック" panose="020B0400000000000000" pitchFamily="50" charset="-128"/>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・思い出の場所</a:t>
            </a:r>
            <a:r>
              <a:rPr kumimoji="1" lang="en-US" altLang="ja-JP" sz="1200" b="1" i="0" u="none" strike="noStrike" kern="100" cap="none" spc="0" normalizeH="0" baseline="0" noProof="0" dirty="0">
                <a:ln>
                  <a:noFill/>
                </a:ln>
                <a:solidFill>
                  <a:prstClr val="black"/>
                </a:solidFill>
                <a:effectLst/>
                <a:uLnTx/>
                <a:uFillTx/>
                <a:latin typeface="Calibri" panose="020F0502020204030204"/>
                <a:ea typeface="+mn-ea"/>
                <a:cs typeface="+mn-cs"/>
              </a:rPr>
              <a:t>: </a:t>
            </a:r>
            <a:r>
              <a:rPr kumimoji="1" lang="ja-JP" altLang="en-US" sz="1200" b="0"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市外に出ても、良い思い出があるため戻ってきたいと思う人が多い。</a:t>
            </a:r>
          </a:p>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・地域への愛着</a:t>
            </a:r>
            <a:r>
              <a:rPr kumimoji="1" lang="en-US" altLang="ja-JP" sz="1200" b="1" i="0" u="none" strike="noStrike" kern="100" cap="none" spc="0" normalizeH="0" baseline="0" noProof="0" dirty="0">
                <a:ln>
                  <a:noFill/>
                </a:ln>
                <a:solidFill>
                  <a:prstClr val="black"/>
                </a:solidFill>
                <a:effectLst/>
                <a:uLnTx/>
                <a:uFillTx/>
                <a:latin typeface="Calibri" panose="020F0502020204030204"/>
                <a:ea typeface="+mn-ea"/>
                <a:cs typeface="+mn-cs"/>
              </a:rPr>
              <a:t>: </a:t>
            </a:r>
            <a:r>
              <a:rPr kumimoji="1" lang="ja-JP" altLang="en-US" sz="1200" b="0"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旧町村ごとに地域への強い思い入れがある。</a:t>
            </a:r>
          </a:p>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・豊かなまち</a:t>
            </a:r>
            <a:r>
              <a:rPr kumimoji="1" lang="en-US" altLang="ja-JP" sz="1200" b="1" i="0" u="none" strike="noStrike" kern="100" cap="none" spc="0" normalizeH="0" baseline="0" noProof="0" dirty="0">
                <a:ln>
                  <a:noFill/>
                </a:ln>
                <a:solidFill>
                  <a:prstClr val="black"/>
                </a:solidFill>
                <a:effectLst/>
                <a:uLnTx/>
                <a:uFillTx/>
                <a:latin typeface="Calibri" panose="020F0502020204030204"/>
                <a:ea typeface="+mn-ea"/>
                <a:cs typeface="+mn-cs"/>
              </a:rPr>
              <a:t>: </a:t>
            </a:r>
            <a:r>
              <a:rPr kumimoji="1" lang="ja-JP" altLang="en-US" sz="1200" b="0"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まちが豊かで個性があるため、人々の気持ちも豊かである。</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まちの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3366FF"/>
                </a:solidFill>
                <a:effectLst/>
                <a:uLnTx/>
                <a:uFillTx/>
                <a:latin typeface="Calibri" panose="020F0502020204030204"/>
                <a:ea typeface="游ゴシック" panose="020B0400000000000000" pitchFamily="50" charset="-128"/>
                <a:cs typeface="+mn-cs"/>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・地域間の格差</a:t>
            </a:r>
            <a:r>
              <a:rPr lang="en-US" altLang="ja-JP" sz="1200" b="1" kern="100" dirty="0">
                <a:solidFill>
                  <a:schemeClr val="tx1"/>
                </a:solidFill>
                <a:effectLst/>
              </a:rPr>
              <a:t>:</a:t>
            </a:r>
            <a:r>
              <a:rPr lang="en-US" altLang="ja-JP" sz="1200" kern="100" dirty="0">
                <a:solidFill>
                  <a:schemeClr val="tx1"/>
                </a:solidFill>
                <a:effectLst/>
              </a:rPr>
              <a:t> </a:t>
            </a:r>
            <a:r>
              <a:rPr lang="ja-JP" altLang="ja-JP" sz="1200" kern="100" dirty="0">
                <a:solidFill>
                  <a:schemeClr val="tx1"/>
                </a:solidFill>
                <a:effectLst/>
              </a:rPr>
              <a:t>市内の地区によって、人口やお店、サービスに大きな差がある。</a:t>
            </a:r>
          </a:p>
          <a:p>
            <a:pPr algn="just"/>
            <a:r>
              <a:rPr lang="ja-JP" altLang="ja-JP" sz="1200" b="1" kern="100" dirty="0">
                <a:solidFill>
                  <a:schemeClr val="tx1"/>
                </a:solidFill>
                <a:effectLst/>
              </a:rPr>
              <a:t>・連携不足</a:t>
            </a:r>
            <a:r>
              <a:rPr lang="en-US" altLang="ja-JP" sz="1200" b="1" kern="100" dirty="0">
                <a:solidFill>
                  <a:schemeClr val="tx1"/>
                </a:solidFill>
                <a:effectLst/>
              </a:rPr>
              <a:t>:</a:t>
            </a:r>
            <a:r>
              <a:rPr lang="en-US" altLang="ja-JP" sz="1200" kern="100" dirty="0">
                <a:solidFill>
                  <a:schemeClr val="tx1"/>
                </a:solidFill>
                <a:effectLst/>
              </a:rPr>
              <a:t> </a:t>
            </a:r>
            <a:r>
              <a:rPr lang="ja-JP" altLang="ja-JP" sz="1200" kern="100" dirty="0">
                <a:solidFill>
                  <a:schemeClr val="tx1"/>
                </a:solidFill>
                <a:effectLst/>
              </a:rPr>
              <a:t>地区間での連携がなく、一体感が欠けている。</a:t>
            </a:r>
          </a:p>
          <a:p>
            <a:pPr algn="just"/>
            <a:r>
              <a:rPr lang="ja-JP" altLang="ja-JP" sz="1200" b="1" kern="100" dirty="0">
                <a:solidFill>
                  <a:schemeClr val="tx1"/>
                </a:solidFill>
                <a:effectLst/>
              </a:rPr>
              <a:t>・住民自治の意識不足</a:t>
            </a:r>
            <a:r>
              <a:rPr lang="en-US" altLang="ja-JP" sz="1200" b="1" kern="100" dirty="0">
                <a:solidFill>
                  <a:schemeClr val="tx1"/>
                </a:solidFill>
                <a:effectLst/>
              </a:rPr>
              <a:t>:</a:t>
            </a:r>
            <a:r>
              <a:rPr lang="en-US" altLang="ja-JP" sz="1200" kern="100" dirty="0">
                <a:solidFill>
                  <a:schemeClr val="tx1"/>
                </a:solidFill>
                <a:effectLst/>
              </a:rPr>
              <a:t> </a:t>
            </a:r>
            <a:r>
              <a:rPr lang="ja-JP" altLang="ja-JP" sz="1200" kern="100" dirty="0">
                <a:solidFill>
                  <a:schemeClr val="tx1"/>
                </a:solidFill>
                <a:effectLst/>
              </a:rPr>
              <a:t>官民ともに住民自治に対する意識が低い。</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人間性の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・優しく穏やかな住民</a:t>
            </a:r>
            <a:r>
              <a:rPr kumimoji="1" lang="en-US" altLang="ja-JP" sz="1200" b="1" i="0" u="none" strike="noStrike" kern="100" cap="none" spc="0" normalizeH="0" baseline="0" noProof="0" dirty="0">
                <a:ln>
                  <a:noFill/>
                </a:ln>
                <a:solidFill>
                  <a:prstClr val="black"/>
                </a:solidFill>
                <a:effectLst/>
                <a:uLnTx/>
                <a:uFillTx/>
                <a:latin typeface="Calibri" panose="020F0502020204030204"/>
                <a:ea typeface="+mn-ea"/>
                <a:cs typeface="+mn-cs"/>
              </a:rPr>
              <a:t>: </a:t>
            </a:r>
            <a:r>
              <a:rPr kumimoji="1" lang="ja-JP" altLang="en-US" sz="1200" b="0"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ルールを守り、優しく穏やかな人が多い。</a:t>
            </a:r>
          </a:p>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・強い地域の絆</a:t>
            </a:r>
            <a:r>
              <a:rPr kumimoji="1" lang="en-US" altLang="ja-JP" sz="1200" b="1" i="0" u="none" strike="noStrike" kern="100" cap="none" spc="0" normalizeH="0" baseline="0" noProof="0" dirty="0">
                <a:ln>
                  <a:noFill/>
                </a:ln>
                <a:solidFill>
                  <a:prstClr val="black"/>
                </a:solidFill>
                <a:effectLst/>
                <a:uLnTx/>
                <a:uFillTx/>
                <a:latin typeface="Calibri" panose="020F0502020204030204"/>
                <a:ea typeface="+mn-ea"/>
                <a:cs typeface="+mn-cs"/>
              </a:rPr>
              <a:t>: </a:t>
            </a:r>
            <a:r>
              <a:rPr kumimoji="1" lang="ja-JP" altLang="en-US" sz="1200" b="0"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高齢者が元気で、地域の絆が強く、人とのつながりが深い。</a:t>
            </a:r>
          </a:p>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・礼儀正しさと活動的</a:t>
            </a:r>
            <a:r>
              <a:rPr kumimoji="1" lang="en-US" altLang="ja-JP" sz="1200" b="1" i="0" u="none" strike="noStrike" kern="100" cap="none" spc="0" normalizeH="0" baseline="0" noProof="0" dirty="0">
                <a:ln>
                  <a:noFill/>
                </a:ln>
                <a:solidFill>
                  <a:prstClr val="black"/>
                </a:solidFill>
                <a:effectLst/>
                <a:uLnTx/>
                <a:uFillTx/>
                <a:latin typeface="Calibri" panose="020F0502020204030204"/>
                <a:ea typeface="+mn-ea"/>
                <a:cs typeface="+mn-cs"/>
              </a:rPr>
              <a:t>: </a:t>
            </a:r>
            <a:r>
              <a:rPr kumimoji="1" lang="ja-JP" altLang="en-US" sz="1200" b="0"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地域の活動に積極的に参加する元気な高齢者が多い。</a:t>
            </a:r>
            <a:endParaRPr kumimoji="1" lang="en-US" altLang="ja-JP" sz="1200" b="0"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人間性の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・過干渉な文化</a:t>
            </a:r>
            <a:r>
              <a:rPr lang="en-US" altLang="ja-JP" sz="1200" b="1" kern="100" dirty="0">
                <a:solidFill>
                  <a:schemeClr val="tx1"/>
                </a:solidFill>
                <a:effectLst/>
              </a:rPr>
              <a:t>:</a:t>
            </a:r>
            <a:r>
              <a:rPr lang="en-US" altLang="ja-JP" sz="1200" kern="100" dirty="0">
                <a:solidFill>
                  <a:schemeClr val="tx1"/>
                </a:solidFill>
                <a:effectLst/>
              </a:rPr>
              <a:t> </a:t>
            </a:r>
            <a:r>
              <a:rPr lang="ja-JP" altLang="ja-JP" sz="1200" kern="100" dirty="0">
                <a:solidFill>
                  <a:schemeClr val="tx1"/>
                </a:solidFill>
                <a:effectLst/>
              </a:rPr>
              <a:t>周囲の人々の過干渉や、長男文化に対する不満がある。</a:t>
            </a:r>
          </a:p>
          <a:p>
            <a:pPr algn="just"/>
            <a:r>
              <a:rPr lang="ja-JP" altLang="ja-JP" sz="1200" b="1" kern="100" dirty="0">
                <a:solidFill>
                  <a:schemeClr val="tx1"/>
                </a:solidFill>
                <a:effectLst/>
              </a:rPr>
              <a:t>・個の尊重が強い</a:t>
            </a:r>
            <a:r>
              <a:rPr lang="en-US" altLang="ja-JP" sz="1200" b="1" kern="100" dirty="0">
                <a:solidFill>
                  <a:schemeClr val="tx1"/>
                </a:solidFill>
                <a:effectLst/>
              </a:rPr>
              <a:t>:</a:t>
            </a:r>
            <a:r>
              <a:rPr lang="ja-JP" altLang="ja-JP" sz="1200" kern="100" dirty="0">
                <a:solidFill>
                  <a:schemeClr val="tx1"/>
                </a:solidFill>
                <a:effectLst/>
              </a:rPr>
              <a:t>個の尊重が強調されすぎて若い人が集団活動に消極的になっている。</a:t>
            </a:r>
          </a:p>
          <a:p>
            <a:pPr algn="just"/>
            <a:r>
              <a:rPr lang="ja-JP" altLang="ja-JP" sz="1200" b="1" kern="100" dirty="0">
                <a:solidFill>
                  <a:schemeClr val="tx1"/>
                </a:solidFill>
                <a:effectLst/>
              </a:rPr>
              <a:t>・消極的な大人</a:t>
            </a:r>
            <a:r>
              <a:rPr lang="en-US" altLang="ja-JP" sz="1200" b="1" kern="100" dirty="0">
                <a:solidFill>
                  <a:schemeClr val="tx1"/>
                </a:solidFill>
                <a:effectLst/>
              </a:rPr>
              <a:t>:</a:t>
            </a:r>
            <a:r>
              <a:rPr lang="en-US" altLang="ja-JP" sz="1200" kern="100" dirty="0">
                <a:solidFill>
                  <a:schemeClr val="tx1"/>
                </a:solidFill>
                <a:effectLst/>
              </a:rPr>
              <a:t> </a:t>
            </a:r>
            <a:r>
              <a:rPr lang="ja-JP" altLang="ja-JP" sz="1200" kern="100" dirty="0">
                <a:solidFill>
                  <a:schemeClr val="tx1"/>
                </a:solidFill>
                <a:effectLst/>
              </a:rPr>
              <a:t>大人たちが子どもたちに模範となる姿を見せられていない。</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66A5C5E8-8EE9-F94A-7421-B4634EC4C48F}"/>
              </a:ext>
            </a:extLst>
          </p:cNvPr>
          <p:cNvSpPr txBox="1"/>
          <p:nvPr/>
        </p:nvSpPr>
        <p:spPr>
          <a:xfrm>
            <a:off x="1177505" y="312998"/>
            <a:ext cx="4440460" cy="754053"/>
          </a:xfrm>
          <a:prstGeom prst="rect">
            <a:avLst/>
          </a:prstGeom>
          <a:noFill/>
        </p:spPr>
        <p:txBody>
          <a:bodyPr wrap="square" rtlCol="0">
            <a:spAutoFit/>
          </a:bodyPr>
          <a:lstStyle/>
          <a:p>
            <a:r>
              <a:rPr kumimoji="1" lang="ja-JP" altLang="en-US" sz="1500" b="1" dirty="0"/>
              <a:t>一関の「現状」「課題」を考える</a:t>
            </a:r>
            <a:endParaRPr kumimoji="1" lang="en-US" altLang="ja-JP" sz="1500" b="1" dirty="0"/>
          </a:p>
          <a:p>
            <a:r>
              <a:rPr kumimoji="1" lang="ja-JP" altLang="en-US" sz="2800" b="1" dirty="0"/>
              <a:t>まちの強み・弱み</a:t>
            </a:r>
            <a:endParaRPr kumimoji="1" lang="en-US" altLang="ja-JP" sz="2800" b="1" dirty="0"/>
          </a:p>
        </p:txBody>
      </p:sp>
      <p:sp>
        <p:nvSpPr>
          <p:cNvPr id="37" name="スライド番号プレースホルダー 36">
            <a:extLst>
              <a:ext uri="{FF2B5EF4-FFF2-40B4-BE49-F238E27FC236}">
                <a16:creationId xmlns:a16="http://schemas.microsoft.com/office/drawing/2014/main" id="{7D612565-152A-7E4A-9168-0F7B58410708}"/>
              </a:ext>
            </a:extLst>
          </p:cNvPr>
          <p:cNvSpPr>
            <a:spLocks noGrp="1"/>
          </p:cNvSpPr>
          <p:nvPr>
            <p:ph type="sldNum" sz="quarter" idx="12"/>
          </p:nvPr>
        </p:nvSpPr>
        <p:spPr>
          <a:xfrm>
            <a:off x="0" y="9593002"/>
            <a:ext cx="6858000" cy="312998"/>
          </a:xfrm>
        </p:spPr>
        <p:txBody>
          <a:bodyPr/>
          <a:lstStyle/>
          <a:p>
            <a:r>
              <a:rPr kumimoji="1" lang="en-US" altLang="ja-JP" dirty="0"/>
              <a:t>1</a:t>
            </a:r>
            <a:endParaRPr kumimoji="1" lang="ja-JP" altLang="en-US" dirty="0"/>
          </a:p>
        </p:txBody>
      </p:sp>
      <p:sp>
        <p:nvSpPr>
          <p:cNvPr id="24" name="テキスト ボックス 23">
            <a:extLst>
              <a:ext uri="{FF2B5EF4-FFF2-40B4-BE49-F238E27FC236}">
                <a16:creationId xmlns:a16="http://schemas.microsoft.com/office/drawing/2014/main" id="{CA49D0BC-5C48-9B65-C9F0-79DD34784510}"/>
              </a:ext>
            </a:extLst>
          </p:cNvPr>
          <p:cNvSpPr txBox="1"/>
          <p:nvPr/>
        </p:nvSpPr>
        <p:spPr>
          <a:xfrm>
            <a:off x="326982" y="125458"/>
            <a:ext cx="829884" cy="1015663"/>
          </a:xfrm>
          <a:prstGeom prst="rect">
            <a:avLst/>
          </a:prstGeom>
          <a:noFill/>
        </p:spPr>
        <p:txBody>
          <a:bodyPr wrap="square" rtlCol="0">
            <a:spAutoFit/>
          </a:bodyPr>
          <a:lstStyle/>
          <a:p>
            <a:r>
              <a:rPr kumimoji="1" lang="en-US" altLang="ja-JP" sz="6000" b="1" dirty="0">
                <a:solidFill>
                  <a:srgbClr val="009999"/>
                </a:solidFill>
                <a:latin typeface="HGP創英角ｺﾞｼｯｸUB" panose="020B0900000000000000" pitchFamily="50" charset="-128"/>
                <a:ea typeface="HGP創英角ｺﾞｼｯｸUB" panose="020B0900000000000000" pitchFamily="50" charset="-128"/>
              </a:rPr>
              <a:t>1</a:t>
            </a:r>
          </a:p>
        </p:txBody>
      </p:sp>
      <p:sp>
        <p:nvSpPr>
          <p:cNvPr id="25" name="正方形/長方形 24">
            <a:extLst>
              <a:ext uri="{FF2B5EF4-FFF2-40B4-BE49-F238E27FC236}">
                <a16:creationId xmlns:a16="http://schemas.microsoft.com/office/drawing/2014/main" id="{C3D4DDA9-116F-9218-1EC3-A8ABDD011EA3}"/>
              </a:ext>
            </a:extLst>
          </p:cNvPr>
          <p:cNvSpPr/>
          <p:nvPr/>
        </p:nvSpPr>
        <p:spPr>
          <a:xfrm>
            <a:off x="385854" y="1846085"/>
            <a:ext cx="6095060" cy="299253"/>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a:extLst>
              <a:ext uri="{FF2B5EF4-FFF2-40B4-BE49-F238E27FC236}">
                <a16:creationId xmlns:a16="http://schemas.microsoft.com/office/drawing/2014/main" id="{7DD8A991-89AC-2A39-AE22-E134589F6E23}"/>
              </a:ext>
            </a:extLst>
          </p:cNvPr>
          <p:cNvSpPr txBox="1"/>
          <p:nvPr/>
        </p:nvSpPr>
        <p:spPr>
          <a:xfrm>
            <a:off x="385854" y="1838542"/>
            <a:ext cx="3812912" cy="307777"/>
          </a:xfrm>
          <a:prstGeom prst="rect">
            <a:avLst/>
          </a:prstGeom>
          <a:noFill/>
        </p:spPr>
        <p:txBody>
          <a:bodyPr wrap="square" rtlCol="0">
            <a:spAutoFit/>
          </a:bodyPr>
          <a:lstStyle/>
          <a:p>
            <a:r>
              <a:rPr lang="ja-JP" altLang="ja-JP" sz="1400" b="1" kern="100" dirty="0">
                <a:solidFill>
                  <a:schemeClr val="bg1"/>
                </a:solidFill>
                <a:effectLst/>
              </a:rPr>
              <a:t>全般</a:t>
            </a:r>
            <a:endParaRPr lang="ja-JP" altLang="ja-JP" sz="1400" b="1"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9" name="テキスト ボックス 28">
            <a:extLst>
              <a:ext uri="{FF2B5EF4-FFF2-40B4-BE49-F238E27FC236}">
                <a16:creationId xmlns:a16="http://schemas.microsoft.com/office/drawing/2014/main" id="{FDED9903-9D53-4556-4266-4401CB037556}"/>
              </a:ext>
            </a:extLst>
          </p:cNvPr>
          <p:cNvSpPr txBox="1"/>
          <p:nvPr/>
        </p:nvSpPr>
        <p:spPr>
          <a:xfrm>
            <a:off x="377086" y="6013021"/>
            <a:ext cx="6095060" cy="3647152"/>
          </a:xfrm>
          <a:prstGeom prst="rect">
            <a:avLst/>
          </a:prstGeom>
          <a:noFill/>
        </p:spPr>
        <p:txBody>
          <a:bodyPr wrap="square" rtlCol="0">
            <a:spAutoFit/>
          </a:bodyPr>
          <a:lstStyle/>
          <a:p>
            <a:pPr algn="just" defTabSz="1425550">
              <a:defRPr/>
            </a:pPr>
            <a:r>
              <a:rPr kumimoji="1" lang="ja-JP" altLang="en-US" sz="1200" b="1" kern="100" dirty="0">
                <a:solidFill>
                  <a:srgbClr val="009999"/>
                </a:solidFill>
                <a:latin typeface="Calibri" panose="020F0502020204030204"/>
                <a:ea typeface="游ゴシック" panose="020B0400000000000000" pitchFamily="50" charset="-128"/>
              </a:rPr>
              <a:t>産業の</a:t>
            </a:r>
            <a:r>
              <a:rPr kumimoji="1" lang="en-US" altLang="ja-JP" sz="1200" b="1" kern="100" dirty="0">
                <a:solidFill>
                  <a:srgbClr val="009999"/>
                </a:solidFill>
                <a:latin typeface="Calibri" panose="020F0502020204030204"/>
                <a:ea typeface="游ゴシック" panose="020B0400000000000000" pitchFamily="50" charset="-128"/>
              </a:rPr>
              <a:t>”</a:t>
            </a:r>
            <a:r>
              <a:rPr kumimoji="1" lang="ja-JP" altLang="en-US" sz="1200" b="1" kern="100" dirty="0">
                <a:solidFill>
                  <a:srgbClr val="FF5050"/>
                </a:solidFill>
                <a:latin typeface="Calibri" panose="020F0502020204030204"/>
                <a:ea typeface="游ゴシック" panose="020B0400000000000000" pitchFamily="50" charset="-128"/>
              </a:rPr>
              <a:t>強み</a:t>
            </a:r>
            <a:r>
              <a:rPr kumimoji="1" lang="en-US" altLang="ja-JP" sz="1200" b="1" kern="100" dirty="0">
                <a:solidFill>
                  <a:srgbClr val="009999"/>
                </a:solidFill>
                <a:latin typeface="Calibri" panose="020F0502020204030204"/>
                <a:ea typeface="游ゴシック" panose="020B0400000000000000" pitchFamily="50" charset="-128"/>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kern="100" dirty="0">
                <a:solidFill>
                  <a:schemeClr val="tx1"/>
                </a:solidFill>
                <a:effectLst/>
              </a:rPr>
              <a:t>・</a:t>
            </a:r>
            <a:r>
              <a:rPr lang="ja-JP" altLang="ja-JP" sz="1200" b="1" kern="100" dirty="0">
                <a:solidFill>
                  <a:schemeClr val="tx1"/>
                </a:solidFill>
                <a:effectLst/>
              </a:rPr>
              <a:t>工業と企業誘致</a:t>
            </a:r>
            <a:r>
              <a:rPr lang="en-US" altLang="ja-JP" sz="1200" b="1" kern="100" dirty="0">
                <a:solidFill>
                  <a:schemeClr val="tx1"/>
                </a:solidFill>
                <a:effectLst/>
              </a:rPr>
              <a:t>: </a:t>
            </a:r>
            <a:r>
              <a:rPr lang="ja-JP" altLang="ja-JP" sz="1200" b="0" kern="100" dirty="0">
                <a:solidFill>
                  <a:schemeClr val="tx1"/>
                </a:solidFill>
                <a:effectLst/>
              </a:rPr>
              <a:t>工場が多く立地し、企業誘致にも積極的である。</a:t>
            </a:r>
          </a:p>
          <a:p>
            <a:pPr algn="just"/>
            <a:r>
              <a:rPr lang="ja-JP" altLang="ja-JP" sz="1200" kern="100" dirty="0">
                <a:solidFill>
                  <a:schemeClr val="tx1"/>
                </a:solidFill>
                <a:effectLst/>
              </a:rPr>
              <a:t>・</a:t>
            </a:r>
            <a:r>
              <a:rPr lang="ja-JP" altLang="ja-JP" sz="1200" b="1" kern="100" dirty="0">
                <a:solidFill>
                  <a:schemeClr val="tx1"/>
                </a:solidFill>
                <a:effectLst/>
              </a:rPr>
              <a:t>まちの賑わい</a:t>
            </a:r>
            <a:r>
              <a:rPr lang="en-US" altLang="ja-JP" sz="1200" b="1" kern="100" dirty="0">
                <a:solidFill>
                  <a:schemeClr val="tx1"/>
                </a:solidFill>
                <a:effectLst/>
              </a:rPr>
              <a:t>: </a:t>
            </a:r>
            <a:r>
              <a:rPr lang="ja-JP" altLang="ja-JP" sz="1200" b="0" kern="100" dirty="0">
                <a:solidFill>
                  <a:schemeClr val="tx1"/>
                </a:solidFill>
                <a:effectLst/>
              </a:rPr>
              <a:t>若</a:t>
            </a:r>
            <a:r>
              <a:rPr lang="ja-JP" altLang="en-US" sz="1200" b="0" kern="100" dirty="0">
                <a:solidFill>
                  <a:schemeClr val="tx1"/>
                </a:solidFill>
                <a:effectLst/>
              </a:rPr>
              <a:t>者</a:t>
            </a:r>
            <a:r>
              <a:rPr lang="ja-JP" altLang="ja-JP" sz="1200" b="0" kern="100" dirty="0">
                <a:solidFill>
                  <a:schemeClr val="tx1"/>
                </a:solidFill>
                <a:effectLst/>
              </a:rPr>
              <a:t>が経営するオリジナリティ溢れるカフェや本屋があり活気がある。</a:t>
            </a:r>
          </a:p>
          <a:p>
            <a:pPr algn="just"/>
            <a:r>
              <a:rPr lang="ja-JP" altLang="ja-JP" sz="1200" kern="100" dirty="0">
                <a:solidFill>
                  <a:schemeClr val="tx1"/>
                </a:solidFill>
                <a:effectLst/>
              </a:rPr>
              <a:t>・</a:t>
            </a:r>
            <a:r>
              <a:rPr lang="ja-JP" altLang="ja-JP" sz="1200" b="1" kern="100" dirty="0">
                <a:solidFill>
                  <a:schemeClr val="tx1"/>
                </a:solidFill>
                <a:effectLst/>
              </a:rPr>
              <a:t>一次産業と食の豊かさ</a:t>
            </a:r>
            <a:r>
              <a:rPr lang="en-US" altLang="ja-JP" sz="1200" b="1" kern="100" dirty="0">
                <a:solidFill>
                  <a:schemeClr val="tx1"/>
                </a:solidFill>
                <a:effectLst/>
              </a:rPr>
              <a:t>: </a:t>
            </a:r>
            <a:r>
              <a:rPr lang="ja-JP" altLang="ja-JP" sz="1200" b="0" kern="100" dirty="0">
                <a:solidFill>
                  <a:schemeClr val="tx1"/>
                </a:solidFill>
                <a:effectLst/>
              </a:rPr>
              <a:t>米や野菜が美味しく道の駅では安くて新鮮な食材が手に入る。</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産業の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3366FF"/>
                </a:solidFill>
                <a:effectLst/>
                <a:uLnTx/>
                <a:uFillTx/>
                <a:latin typeface="Calibri" panose="020F0502020204030204"/>
                <a:ea typeface="游ゴシック" panose="020B0400000000000000" pitchFamily="50" charset="-128"/>
                <a:cs typeface="+mn-cs"/>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・未来への投資不足</a:t>
            </a:r>
            <a:r>
              <a:rPr lang="en-US" altLang="ja-JP" sz="1200" b="1" kern="100" dirty="0">
                <a:solidFill>
                  <a:schemeClr val="tx1"/>
                </a:solidFill>
                <a:effectLst/>
              </a:rPr>
              <a:t>:</a:t>
            </a:r>
            <a:r>
              <a:rPr lang="en-US" altLang="ja-JP" sz="1200" kern="100" dirty="0">
                <a:solidFill>
                  <a:schemeClr val="tx1"/>
                </a:solidFill>
                <a:effectLst/>
              </a:rPr>
              <a:t> </a:t>
            </a:r>
            <a:r>
              <a:rPr lang="en-US" altLang="ja-JP" sz="1200" kern="100" dirty="0"/>
              <a:t> </a:t>
            </a:r>
          </a:p>
          <a:p>
            <a:pPr algn="just"/>
            <a:r>
              <a:rPr lang="ja-JP" altLang="en-US" sz="1200" kern="100" dirty="0"/>
              <a:t>　</a:t>
            </a:r>
            <a:r>
              <a:rPr lang="ja-JP" altLang="ja-JP" sz="1200" kern="100" dirty="0">
                <a:solidFill>
                  <a:schemeClr val="tx1"/>
                </a:solidFill>
                <a:effectLst/>
              </a:rPr>
              <a:t>企業や自治体が目先の利益を追求し、未来への投資をしていない。</a:t>
            </a:r>
            <a:endParaRPr lang="en-US" altLang="ja-JP" sz="1200" kern="100" dirty="0"/>
          </a:p>
          <a:p>
            <a:pPr algn="just"/>
            <a:r>
              <a:rPr lang="ja-JP" altLang="en-US" sz="1200" kern="100" dirty="0">
                <a:solidFill>
                  <a:schemeClr val="tx1"/>
                </a:solidFill>
                <a:effectLst/>
              </a:rPr>
              <a:t>　「</a:t>
            </a:r>
            <a:r>
              <a:rPr lang="ja-JP" altLang="ja-JP" sz="1200" kern="100" dirty="0">
                <a:solidFill>
                  <a:schemeClr val="tx1"/>
                </a:solidFill>
                <a:effectLst/>
              </a:rPr>
              <a:t>まちのため」という考え方が地域の企業に欠けている。</a:t>
            </a:r>
          </a:p>
          <a:p>
            <a:pPr algn="just"/>
            <a:r>
              <a:rPr lang="ja-JP" altLang="ja-JP" sz="1200" b="1" kern="100" dirty="0">
                <a:solidFill>
                  <a:schemeClr val="tx1"/>
                </a:solidFill>
                <a:effectLst/>
              </a:rPr>
              <a:t>・まちの賑わいの低下</a:t>
            </a:r>
            <a:r>
              <a:rPr lang="en-US" altLang="ja-JP" sz="1200" b="1" kern="100" dirty="0">
                <a:solidFill>
                  <a:schemeClr val="tx1"/>
                </a:solidFill>
                <a:effectLst/>
              </a:rPr>
              <a:t>:</a:t>
            </a:r>
            <a:r>
              <a:rPr lang="en-US" altLang="ja-JP" sz="1200" kern="100" dirty="0">
                <a:solidFill>
                  <a:schemeClr val="tx1"/>
                </a:solidFill>
                <a:effectLst/>
              </a:rPr>
              <a:t> </a:t>
            </a:r>
          </a:p>
          <a:p>
            <a:pPr algn="just"/>
            <a:r>
              <a:rPr lang="ja-JP" altLang="en-US" sz="1200" kern="100" dirty="0"/>
              <a:t>　</a:t>
            </a:r>
            <a:r>
              <a:rPr lang="ja-JP" altLang="ja-JP" sz="1200" kern="100" dirty="0">
                <a:solidFill>
                  <a:schemeClr val="tx1"/>
                </a:solidFill>
                <a:effectLst/>
              </a:rPr>
              <a:t>商店街がシャッター街化し、若者が遊べる場所や施設が少なく、</a:t>
            </a:r>
            <a:endParaRPr lang="en-US" altLang="ja-JP" sz="1200" kern="100" dirty="0"/>
          </a:p>
          <a:p>
            <a:pPr algn="just"/>
            <a:r>
              <a:rPr lang="ja-JP" altLang="en-US" sz="1200" kern="100" dirty="0">
                <a:solidFill>
                  <a:schemeClr val="tx1"/>
                </a:solidFill>
                <a:effectLst/>
              </a:rPr>
              <a:t>　</a:t>
            </a:r>
            <a:r>
              <a:rPr lang="ja-JP" altLang="ja-JP" sz="1200" kern="100" dirty="0">
                <a:solidFill>
                  <a:schemeClr val="tx1"/>
                </a:solidFill>
                <a:effectLst/>
              </a:rPr>
              <a:t>高齢者は買い物難民になる</a:t>
            </a:r>
            <a:r>
              <a:rPr lang="ja-JP" altLang="en-US" sz="1200" kern="100" dirty="0">
                <a:solidFill>
                  <a:schemeClr val="tx1"/>
                </a:solidFill>
                <a:effectLst/>
              </a:rPr>
              <a:t>おそ</a:t>
            </a:r>
            <a:r>
              <a:rPr lang="ja-JP" altLang="ja-JP" sz="1200" kern="100" dirty="0">
                <a:solidFill>
                  <a:schemeClr val="tx1"/>
                </a:solidFill>
                <a:effectLst/>
              </a:rPr>
              <a:t>れがある。</a:t>
            </a:r>
          </a:p>
          <a:p>
            <a:pPr algn="just"/>
            <a:r>
              <a:rPr lang="ja-JP" altLang="ja-JP" sz="1200" b="1" kern="100" dirty="0">
                <a:solidFill>
                  <a:schemeClr val="tx1"/>
                </a:solidFill>
                <a:effectLst/>
              </a:rPr>
              <a:t>・一次産業の課題</a:t>
            </a:r>
            <a:r>
              <a:rPr lang="en-US" altLang="ja-JP" sz="1200" b="1" kern="100" dirty="0">
                <a:solidFill>
                  <a:schemeClr val="tx1"/>
                </a:solidFill>
                <a:effectLst/>
              </a:rPr>
              <a:t>: </a:t>
            </a:r>
            <a:r>
              <a:rPr lang="ja-JP" altLang="ja-JP" sz="1200" kern="100" dirty="0">
                <a:solidFill>
                  <a:schemeClr val="tx1"/>
                </a:solidFill>
                <a:effectLst/>
              </a:rPr>
              <a:t>農業や林業への新規就業に興味を持つ人々への支援が不十分である。</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雇用</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・就職</a:t>
            </a:r>
            <a:r>
              <a:rPr lang="ja-JP" altLang="en-US" sz="1200" b="1" kern="100" dirty="0">
                <a:solidFill>
                  <a:schemeClr val="tx1"/>
                </a:solidFill>
                <a:effectLst/>
              </a:rPr>
              <a:t>意向</a:t>
            </a:r>
            <a:r>
              <a:rPr lang="en-US" altLang="ja-JP" sz="1200" b="1" kern="100" dirty="0">
                <a:solidFill>
                  <a:schemeClr val="tx1"/>
                </a:solidFill>
                <a:effectLst/>
              </a:rPr>
              <a:t>: </a:t>
            </a:r>
            <a:r>
              <a:rPr lang="ja-JP" altLang="ja-JP" sz="1200" b="0" kern="100" dirty="0">
                <a:solidFill>
                  <a:schemeClr val="tx1"/>
                </a:solidFill>
                <a:effectLst/>
              </a:rPr>
              <a:t>一旦は県外に進学しても地元や県内への就職志向がある人が多い。</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雇用</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・就職環境の課題</a:t>
            </a:r>
            <a:r>
              <a:rPr lang="en-US" altLang="ja-JP" sz="1200" b="1" kern="100" dirty="0">
                <a:solidFill>
                  <a:schemeClr val="tx1"/>
                </a:solidFill>
                <a:effectLst/>
              </a:rPr>
              <a:t>: </a:t>
            </a:r>
          </a:p>
          <a:p>
            <a:pPr algn="just"/>
            <a:r>
              <a:rPr lang="ja-JP" altLang="en-US" sz="1200" b="1" kern="100" dirty="0"/>
              <a:t>　</a:t>
            </a:r>
            <a:r>
              <a:rPr lang="ja-JP" altLang="ja-JP" sz="1200" kern="100" dirty="0">
                <a:solidFill>
                  <a:schemeClr val="tx1"/>
                </a:solidFill>
                <a:effectLst/>
              </a:rPr>
              <a:t>就業先の選択肢が少ない。また、女性の労働人口が少なく、</a:t>
            </a:r>
            <a:endParaRPr lang="en-US" altLang="ja-JP" sz="1200" kern="100" dirty="0"/>
          </a:p>
          <a:p>
            <a:pPr algn="just"/>
            <a:r>
              <a:rPr lang="en-US" altLang="ja-JP" sz="1200" kern="100" dirty="0">
                <a:solidFill>
                  <a:schemeClr val="tx1"/>
                </a:solidFill>
                <a:effectLst/>
              </a:rPr>
              <a:t>    </a:t>
            </a:r>
            <a:r>
              <a:rPr lang="ja-JP" altLang="ja-JP" sz="1200" kern="100" dirty="0">
                <a:solidFill>
                  <a:schemeClr val="tx1"/>
                </a:solidFill>
                <a:effectLst/>
              </a:rPr>
              <a:t>福祉施設職員の賃金が安いことも</a:t>
            </a:r>
            <a:r>
              <a:rPr lang="ja-JP" altLang="en-US" sz="1200" kern="100" dirty="0">
                <a:solidFill>
                  <a:schemeClr val="tx1"/>
                </a:solidFill>
                <a:effectLst/>
              </a:rPr>
              <a:t>課題</a:t>
            </a:r>
            <a:r>
              <a:rPr lang="ja-JP" altLang="ja-JP" sz="1200" kern="100" dirty="0">
                <a:solidFill>
                  <a:schemeClr val="tx1"/>
                </a:solidFill>
                <a:effectLst/>
              </a:rPr>
              <a:t>となっている。</a:t>
            </a:r>
          </a:p>
        </p:txBody>
      </p:sp>
      <p:sp>
        <p:nvSpPr>
          <p:cNvPr id="30" name="正方形/長方形 29">
            <a:extLst>
              <a:ext uri="{FF2B5EF4-FFF2-40B4-BE49-F238E27FC236}">
                <a16:creationId xmlns:a16="http://schemas.microsoft.com/office/drawing/2014/main" id="{2FEAE9C8-65A3-5200-7442-869EAB52F722}"/>
              </a:ext>
            </a:extLst>
          </p:cNvPr>
          <p:cNvSpPr/>
          <p:nvPr/>
        </p:nvSpPr>
        <p:spPr>
          <a:xfrm>
            <a:off x="377086" y="5632925"/>
            <a:ext cx="6095060" cy="299253"/>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テキスト ボックス 30">
            <a:extLst>
              <a:ext uri="{FF2B5EF4-FFF2-40B4-BE49-F238E27FC236}">
                <a16:creationId xmlns:a16="http://schemas.microsoft.com/office/drawing/2014/main" id="{B393A3E9-155E-775A-42F8-56891B559749}"/>
              </a:ext>
            </a:extLst>
          </p:cNvPr>
          <p:cNvSpPr txBox="1"/>
          <p:nvPr/>
        </p:nvSpPr>
        <p:spPr>
          <a:xfrm>
            <a:off x="385854" y="5629659"/>
            <a:ext cx="3812912" cy="307777"/>
          </a:xfrm>
          <a:prstGeom prst="rect">
            <a:avLst/>
          </a:prstGeom>
          <a:noFill/>
        </p:spPr>
        <p:txBody>
          <a:bodyPr wrap="square" rtlCol="0">
            <a:spAutoFit/>
          </a:bodyPr>
          <a:lstStyle/>
          <a:p>
            <a:r>
              <a:rPr lang="ja-JP" altLang="en-US" sz="1400" b="1" kern="100" dirty="0">
                <a:solidFill>
                  <a:schemeClr val="bg1"/>
                </a:solidFill>
                <a:effectLst/>
              </a:rPr>
              <a:t>産業・雇用・観光</a:t>
            </a:r>
          </a:p>
        </p:txBody>
      </p:sp>
      <p:sp>
        <p:nvSpPr>
          <p:cNvPr id="4" name="テキスト ボックス 3">
            <a:extLst>
              <a:ext uri="{FF2B5EF4-FFF2-40B4-BE49-F238E27FC236}">
                <a16:creationId xmlns:a16="http://schemas.microsoft.com/office/drawing/2014/main" id="{0250DC80-665C-6CAC-69F9-183D689EC9BB}"/>
              </a:ext>
            </a:extLst>
          </p:cNvPr>
          <p:cNvSpPr txBox="1"/>
          <p:nvPr/>
        </p:nvSpPr>
        <p:spPr>
          <a:xfrm>
            <a:off x="377086" y="1137556"/>
            <a:ext cx="6095060" cy="646331"/>
          </a:xfrm>
          <a:prstGeom prst="rect">
            <a:avLst/>
          </a:prstGeom>
          <a:noFill/>
        </p:spPr>
        <p:txBody>
          <a:bodyPr wrap="square" rtlCol="0">
            <a:spAutoFit/>
          </a:bodyPr>
          <a:lstStyle/>
          <a:p>
            <a:pPr algn="just" defTabSz="1425550">
              <a:defRPr/>
            </a:pPr>
            <a:r>
              <a:rPr lang="ja-JP" altLang="en-US"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一関の「現状」「課題」を考えるために、まちの強み（良いこと、頑張っていること、資源）・弱み（改善したいこと、困っていること）</a:t>
            </a:r>
            <a:r>
              <a:rPr lang="ja-JP" altLang="en-US" sz="1200" kern="100" dirty="0">
                <a:latin typeface="游ゴシック" panose="020B0400000000000000" pitchFamily="50" charset="-128"/>
                <a:ea typeface="游ゴシック" panose="020B0400000000000000" pitchFamily="50" charset="-128"/>
                <a:cs typeface="Times New Roman" panose="02020603050405020304" pitchFamily="18" charset="0"/>
              </a:rPr>
              <a:t>について確認しました。出された意見をテーマごとに整理しました。</a:t>
            </a:r>
            <a:endParaRPr lang="ja-JP" alt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698392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テキスト ボックス 28">
            <a:extLst>
              <a:ext uri="{FF2B5EF4-FFF2-40B4-BE49-F238E27FC236}">
                <a16:creationId xmlns:a16="http://schemas.microsoft.com/office/drawing/2014/main" id="{FDED9903-9D53-4556-4266-4401CB037556}"/>
              </a:ext>
            </a:extLst>
          </p:cNvPr>
          <p:cNvSpPr txBox="1"/>
          <p:nvPr/>
        </p:nvSpPr>
        <p:spPr>
          <a:xfrm>
            <a:off x="340029" y="291574"/>
            <a:ext cx="6095060" cy="2200602"/>
          </a:xfrm>
          <a:prstGeom prst="rect">
            <a:avLst/>
          </a:prstGeom>
          <a:noFill/>
        </p:spPr>
        <p:txBody>
          <a:bodyPr wrap="square" rtlCol="0">
            <a:spAutoFit/>
          </a:bodyPr>
          <a:lstStyle/>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観光</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・豊富な観光資源</a:t>
            </a:r>
            <a:r>
              <a:rPr lang="en-US" altLang="ja-JP" sz="1200" b="1" kern="100" dirty="0">
                <a:solidFill>
                  <a:schemeClr val="tx1"/>
                </a:solidFill>
                <a:effectLst/>
              </a:rPr>
              <a:t>: </a:t>
            </a:r>
          </a:p>
          <a:p>
            <a:pPr algn="just"/>
            <a:r>
              <a:rPr lang="ja-JP" altLang="en-US" sz="1200" b="1" kern="100" dirty="0"/>
              <a:t>　</a:t>
            </a:r>
            <a:r>
              <a:rPr lang="ja-JP" altLang="ja-JP" sz="1200" b="0" kern="100" dirty="0">
                <a:solidFill>
                  <a:schemeClr val="tx1"/>
                </a:solidFill>
                <a:effectLst/>
              </a:rPr>
              <a:t>厳美渓や猊鼻渓、あじさい園などの観光スポットに加え、温泉、</a:t>
            </a:r>
            <a:r>
              <a:rPr lang="ja-JP" altLang="en-US" sz="1200" b="0" kern="100" dirty="0">
                <a:solidFill>
                  <a:schemeClr val="tx1"/>
                </a:solidFill>
                <a:effectLst/>
              </a:rPr>
              <a:t>キャンプ</a:t>
            </a:r>
            <a:r>
              <a:rPr lang="ja-JP" altLang="ja-JP" sz="1200" b="0" kern="100" dirty="0">
                <a:solidFill>
                  <a:schemeClr val="tx1"/>
                </a:solidFill>
                <a:effectLst/>
              </a:rPr>
              <a:t>場、水辺</a:t>
            </a:r>
            <a:r>
              <a:rPr lang="ja-JP" altLang="en-US" sz="1200" b="0" kern="100" dirty="0">
                <a:solidFill>
                  <a:schemeClr val="tx1"/>
                </a:solidFill>
                <a:effectLst/>
              </a:rPr>
              <a:t>　　</a:t>
            </a:r>
            <a:endParaRPr lang="en-US" altLang="ja-JP" sz="1200" b="0" kern="100" dirty="0">
              <a:solidFill>
                <a:schemeClr val="tx1"/>
              </a:solidFill>
              <a:effectLst/>
            </a:endParaRPr>
          </a:p>
          <a:p>
            <a:pPr algn="just"/>
            <a:r>
              <a:rPr lang="ja-JP" altLang="en-US" sz="1200" kern="100" dirty="0"/>
              <a:t>　</a:t>
            </a:r>
            <a:r>
              <a:rPr lang="ja-JP" altLang="ja-JP" sz="1200" b="0" kern="100" dirty="0">
                <a:solidFill>
                  <a:schemeClr val="tx1"/>
                </a:solidFill>
                <a:effectLst/>
              </a:rPr>
              <a:t>公園などの自然豊かな観光資源が充実している。</a:t>
            </a:r>
          </a:p>
          <a:p>
            <a:pPr algn="just"/>
            <a:r>
              <a:rPr lang="ja-JP" altLang="ja-JP" sz="1200" b="1" kern="100" dirty="0">
                <a:solidFill>
                  <a:schemeClr val="tx1"/>
                </a:solidFill>
                <a:effectLst/>
              </a:rPr>
              <a:t>・文化と体験</a:t>
            </a:r>
            <a:r>
              <a:rPr lang="en-US" altLang="ja-JP" sz="1200" b="1" kern="100" dirty="0">
                <a:solidFill>
                  <a:schemeClr val="tx1"/>
                </a:solidFill>
                <a:effectLst/>
              </a:rPr>
              <a:t>: </a:t>
            </a:r>
          </a:p>
          <a:p>
            <a:pPr algn="just"/>
            <a:r>
              <a:rPr lang="ja-JP" altLang="en-US" sz="1200" b="1" kern="100" dirty="0"/>
              <a:t>　</a:t>
            </a:r>
            <a:r>
              <a:rPr lang="ja-JP" altLang="ja-JP" sz="1200" b="0" kern="100" dirty="0">
                <a:solidFill>
                  <a:schemeClr val="tx1"/>
                </a:solidFill>
                <a:effectLst/>
              </a:rPr>
              <a:t>郷土芸能や舞草刀などの歴史文化、また猊鼻渓での飲食や体験が観光コンテンツ</a:t>
            </a:r>
            <a:endParaRPr lang="en-US" altLang="ja-JP" sz="1200" b="0" kern="100" dirty="0">
              <a:solidFill>
                <a:schemeClr val="tx1"/>
              </a:solidFill>
              <a:effectLst/>
            </a:endParaRPr>
          </a:p>
          <a:p>
            <a:pPr algn="just"/>
            <a:r>
              <a:rPr lang="ja-JP" altLang="en-US" sz="1200" kern="100" dirty="0"/>
              <a:t>　</a:t>
            </a:r>
            <a:r>
              <a:rPr lang="ja-JP" altLang="ja-JP" sz="1200" b="0" kern="100" dirty="0">
                <a:solidFill>
                  <a:schemeClr val="tx1"/>
                </a:solidFill>
                <a:effectLst/>
              </a:rPr>
              <a:t>として完璧である。</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観光</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・通過型観光の課題</a:t>
            </a:r>
            <a:r>
              <a:rPr lang="en-US" altLang="ja-JP" sz="1200" b="1" kern="100" dirty="0">
                <a:solidFill>
                  <a:schemeClr val="tx1"/>
                </a:solidFill>
                <a:effectLst/>
              </a:rPr>
              <a:t>:</a:t>
            </a:r>
            <a:r>
              <a:rPr lang="en-US" altLang="ja-JP" sz="1200" kern="100" dirty="0">
                <a:solidFill>
                  <a:schemeClr val="tx1"/>
                </a:solidFill>
                <a:effectLst/>
              </a:rPr>
              <a:t> </a:t>
            </a:r>
            <a:r>
              <a:rPr lang="ja-JP" altLang="ja-JP" sz="1200" kern="100" dirty="0">
                <a:solidFill>
                  <a:schemeClr val="tx1"/>
                </a:solidFill>
                <a:effectLst/>
              </a:rPr>
              <a:t>一関は観光の通過点として利用されるためお金が落ちない。</a:t>
            </a:r>
          </a:p>
          <a:p>
            <a:pPr algn="just"/>
            <a:r>
              <a:rPr lang="ja-JP" altLang="ja-JP" sz="1200" b="1" kern="100" dirty="0">
                <a:solidFill>
                  <a:schemeClr val="tx1"/>
                </a:solidFill>
                <a:effectLst/>
              </a:rPr>
              <a:t>・観光スポットの連携と交通の不便さ</a:t>
            </a:r>
            <a:r>
              <a:rPr lang="en-US" altLang="ja-JP" sz="1200" b="1" kern="100" dirty="0">
                <a:solidFill>
                  <a:schemeClr val="tx1"/>
                </a:solidFill>
                <a:effectLst/>
              </a:rPr>
              <a:t>:</a:t>
            </a:r>
          </a:p>
          <a:p>
            <a:pPr algn="just"/>
            <a:r>
              <a:rPr lang="ja-JP" altLang="en-US" sz="1200" b="1" kern="100" dirty="0"/>
              <a:t>　</a:t>
            </a:r>
            <a:r>
              <a:rPr lang="ja-JP" altLang="ja-JP" sz="1200" kern="100" dirty="0">
                <a:solidFill>
                  <a:schemeClr val="tx1"/>
                </a:solidFill>
                <a:effectLst/>
              </a:rPr>
              <a:t>市内観光スポットを周遊する回り方や</a:t>
            </a:r>
            <a:r>
              <a:rPr lang="ja-JP" altLang="en-US" sz="1200" kern="100" dirty="0"/>
              <a:t>交通</a:t>
            </a:r>
            <a:r>
              <a:rPr lang="ja-JP" altLang="ja-JP" sz="1200" kern="100" dirty="0">
                <a:solidFill>
                  <a:schemeClr val="tx1"/>
                </a:solidFill>
                <a:effectLst/>
              </a:rPr>
              <a:t>手段が確立されておらず、周遊が難しい。</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AB5D0BD4-9798-2B21-AFBC-C54069694907}"/>
              </a:ext>
            </a:extLst>
          </p:cNvPr>
          <p:cNvSpPr txBox="1"/>
          <p:nvPr/>
        </p:nvSpPr>
        <p:spPr>
          <a:xfrm>
            <a:off x="378809" y="3620990"/>
            <a:ext cx="3812912" cy="307777"/>
          </a:xfrm>
          <a:prstGeom prst="rect">
            <a:avLst/>
          </a:prstGeom>
          <a:noFill/>
        </p:spPr>
        <p:txBody>
          <a:bodyPr wrap="square" rtlCol="0">
            <a:spAutoFit/>
          </a:bodyPr>
          <a:lstStyle/>
          <a:p>
            <a:r>
              <a:rPr lang="ja-JP" altLang="ja-JP" sz="1400" b="1" kern="100" dirty="0">
                <a:solidFill>
                  <a:schemeClr val="bg1"/>
                </a:solidFill>
                <a:effectLst/>
              </a:rPr>
              <a:t>全般</a:t>
            </a:r>
            <a:endParaRPr lang="ja-JP" altLang="ja-JP" sz="1400" b="1"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3CF6FC3F-F278-BBED-FF67-69D0F1A1F7C0}"/>
              </a:ext>
            </a:extLst>
          </p:cNvPr>
          <p:cNvSpPr txBox="1"/>
          <p:nvPr/>
        </p:nvSpPr>
        <p:spPr>
          <a:xfrm>
            <a:off x="370041" y="3112740"/>
            <a:ext cx="6095060" cy="6386364"/>
          </a:xfrm>
          <a:prstGeom prst="rect">
            <a:avLst/>
          </a:prstGeom>
          <a:noFill/>
        </p:spPr>
        <p:txBody>
          <a:bodyPr wrap="square" rtlCol="0">
            <a:spAutoFit/>
          </a:bodyPr>
          <a:lstStyle/>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交流</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・イベントの多様化と参加</a:t>
            </a:r>
            <a:r>
              <a:rPr lang="en-US" altLang="ja-JP" sz="1200" b="1" kern="100" dirty="0">
                <a:solidFill>
                  <a:schemeClr val="tx1"/>
                </a:solidFill>
                <a:effectLst/>
              </a:rPr>
              <a:t>: </a:t>
            </a:r>
          </a:p>
          <a:p>
            <a:pPr algn="just"/>
            <a:r>
              <a:rPr lang="ja-JP" altLang="en-US" sz="1200" b="1" kern="100" dirty="0"/>
              <a:t>　</a:t>
            </a:r>
            <a:r>
              <a:rPr lang="en-US" altLang="ja-JP" sz="1200" b="0" kern="100" dirty="0">
                <a:solidFill>
                  <a:schemeClr val="tx1"/>
                </a:solidFill>
                <a:effectLst/>
              </a:rPr>
              <a:t>TGC</a:t>
            </a:r>
            <a:r>
              <a:rPr lang="ja-JP" altLang="ja-JP" sz="1200" b="0" kern="100" dirty="0">
                <a:solidFill>
                  <a:schemeClr val="tx1"/>
                </a:solidFill>
                <a:effectLst/>
              </a:rPr>
              <a:t>や音楽イベントなどの若者向けのイベントが活発。</a:t>
            </a:r>
            <a:endParaRPr lang="en-US" altLang="ja-JP" sz="1200" b="0" kern="100" dirty="0">
              <a:solidFill>
                <a:schemeClr val="tx1"/>
              </a:solidFill>
              <a:effectLst/>
            </a:endParaRPr>
          </a:p>
          <a:p>
            <a:pPr algn="just"/>
            <a:r>
              <a:rPr lang="ja-JP" altLang="en-US" sz="1200" kern="100" dirty="0"/>
              <a:t>　</a:t>
            </a:r>
            <a:r>
              <a:rPr lang="ja-JP" altLang="ja-JP" sz="1200" b="0" kern="100" dirty="0">
                <a:solidFill>
                  <a:schemeClr val="tx1"/>
                </a:solidFill>
                <a:effectLst/>
              </a:rPr>
              <a:t>キッチンカーの出店などにより、イベント時の賑わいが増している。</a:t>
            </a:r>
          </a:p>
          <a:p>
            <a:pPr algn="just"/>
            <a:r>
              <a:rPr lang="ja-JP" altLang="ja-JP" sz="1200" b="1" kern="100" dirty="0">
                <a:solidFill>
                  <a:schemeClr val="tx1"/>
                </a:solidFill>
                <a:effectLst/>
              </a:rPr>
              <a:t>・住民が楽しめる豊富なイベント</a:t>
            </a:r>
            <a:r>
              <a:rPr lang="en-US" altLang="ja-JP" sz="1200" b="1" kern="100" dirty="0">
                <a:solidFill>
                  <a:schemeClr val="tx1"/>
                </a:solidFill>
                <a:effectLst/>
              </a:rPr>
              <a:t>: </a:t>
            </a:r>
          </a:p>
          <a:p>
            <a:pPr algn="just"/>
            <a:r>
              <a:rPr lang="ja-JP" altLang="en-US" sz="1200" b="1" kern="100" dirty="0"/>
              <a:t>　</a:t>
            </a:r>
            <a:r>
              <a:rPr lang="ja-JP" altLang="ja-JP" sz="1200" b="0" kern="100" dirty="0">
                <a:solidFill>
                  <a:schemeClr val="tx1"/>
                </a:solidFill>
                <a:effectLst/>
              </a:rPr>
              <a:t>地域ごとに夏祭りや夜市などの祭りがあり、住民や市外からの参加者も多い。</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交流</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・場づくりと出会いの場</a:t>
            </a:r>
            <a:r>
              <a:rPr lang="en-US" altLang="ja-JP" sz="1200" b="1" kern="100" dirty="0">
                <a:solidFill>
                  <a:schemeClr val="tx1"/>
                </a:solidFill>
                <a:effectLst/>
              </a:rPr>
              <a:t>:</a:t>
            </a:r>
            <a:r>
              <a:rPr lang="en-US" altLang="ja-JP" sz="1200" kern="100" dirty="0">
                <a:solidFill>
                  <a:schemeClr val="tx1"/>
                </a:solidFill>
                <a:effectLst/>
              </a:rPr>
              <a:t> </a:t>
            </a:r>
          </a:p>
          <a:p>
            <a:pPr algn="just"/>
            <a:r>
              <a:rPr lang="ja-JP" altLang="en-US" sz="1200" kern="100" dirty="0"/>
              <a:t>　</a:t>
            </a:r>
            <a:r>
              <a:rPr lang="ja-JP" altLang="ja-JP" sz="1200" kern="100" dirty="0">
                <a:solidFill>
                  <a:schemeClr val="tx1"/>
                </a:solidFill>
                <a:effectLst/>
              </a:rPr>
              <a:t>交流のための場づくりが難しく、枠にとられない自由な交流の場が不足している。</a:t>
            </a:r>
            <a:endParaRPr lang="en-US" altLang="ja-JP" sz="1200" kern="100" dirty="0"/>
          </a:p>
          <a:p>
            <a:pPr algn="just"/>
            <a:r>
              <a:rPr lang="ja-JP" altLang="en-US" sz="1200" kern="100" dirty="0">
                <a:solidFill>
                  <a:schemeClr val="tx1"/>
                </a:solidFill>
                <a:effectLst/>
              </a:rPr>
              <a:t>　</a:t>
            </a:r>
            <a:r>
              <a:rPr lang="ja-JP" altLang="ja-JP" sz="1200" kern="100" dirty="0">
                <a:solidFill>
                  <a:schemeClr val="tx1"/>
                </a:solidFill>
                <a:effectLst/>
              </a:rPr>
              <a:t>また、結婚の出会いの場が少ない。</a:t>
            </a:r>
          </a:p>
          <a:p>
            <a:pPr algn="just"/>
            <a:r>
              <a:rPr lang="ja-JP" altLang="ja-JP" sz="1200" b="1" kern="100" dirty="0">
                <a:solidFill>
                  <a:schemeClr val="tx1"/>
                </a:solidFill>
                <a:effectLst/>
              </a:rPr>
              <a:t>・世代間と国際交流の不足</a:t>
            </a:r>
            <a:r>
              <a:rPr lang="en-US" altLang="ja-JP" sz="1200" b="1" kern="100" dirty="0">
                <a:solidFill>
                  <a:schemeClr val="tx1"/>
                </a:solidFill>
                <a:effectLst/>
              </a:rPr>
              <a:t>:</a:t>
            </a:r>
            <a:r>
              <a:rPr lang="en-US" altLang="ja-JP" sz="1200" kern="100" dirty="0">
                <a:solidFill>
                  <a:schemeClr val="tx1"/>
                </a:solidFill>
                <a:effectLst/>
              </a:rPr>
              <a:t> </a:t>
            </a:r>
          </a:p>
          <a:p>
            <a:pPr algn="just"/>
            <a:r>
              <a:rPr lang="ja-JP" altLang="en-US" sz="1200" kern="100" dirty="0"/>
              <a:t>　</a:t>
            </a:r>
            <a:r>
              <a:rPr lang="ja-JP" altLang="ja-JP" sz="1200" kern="100" dirty="0">
                <a:solidFill>
                  <a:schemeClr val="tx1"/>
                </a:solidFill>
                <a:effectLst/>
              </a:rPr>
              <a:t>世代間の交流が少なく、若者に必要な情報が届いていない。</a:t>
            </a:r>
            <a:endParaRPr lang="en-US" altLang="ja-JP" sz="1200" kern="100" dirty="0">
              <a:solidFill>
                <a:schemeClr val="tx1"/>
              </a:solidFill>
              <a:effectLst/>
            </a:endParaRPr>
          </a:p>
          <a:p>
            <a:pPr algn="just"/>
            <a:r>
              <a:rPr lang="ja-JP" altLang="en-US" sz="1200" kern="100" dirty="0"/>
              <a:t>　</a:t>
            </a:r>
            <a:r>
              <a:rPr lang="ja-JP" altLang="ja-JP" sz="1200" kern="100" dirty="0">
                <a:solidFill>
                  <a:schemeClr val="tx1"/>
                </a:solidFill>
                <a:effectLst/>
              </a:rPr>
              <a:t>外国人との交流機会も不足している。</a:t>
            </a:r>
          </a:p>
          <a:p>
            <a:pPr algn="just"/>
            <a:r>
              <a:rPr lang="ja-JP" altLang="ja-JP" sz="1200" b="1" kern="100" dirty="0">
                <a:solidFill>
                  <a:schemeClr val="tx1"/>
                </a:solidFill>
                <a:effectLst/>
              </a:rPr>
              <a:t>・情報発信とイベントの問題</a:t>
            </a:r>
            <a:r>
              <a:rPr lang="en-US" altLang="ja-JP" sz="1200" b="1" kern="100" dirty="0">
                <a:solidFill>
                  <a:schemeClr val="tx1"/>
                </a:solidFill>
                <a:effectLst/>
              </a:rPr>
              <a:t>:</a:t>
            </a:r>
            <a:r>
              <a:rPr lang="en-US" altLang="ja-JP" sz="1200" kern="100" dirty="0">
                <a:solidFill>
                  <a:schemeClr val="tx1"/>
                </a:solidFill>
                <a:effectLst/>
              </a:rPr>
              <a:t> </a:t>
            </a:r>
            <a:r>
              <a:rPr lang="ja-JP" altLang="ja-JP" sz="1200" kern="100" dirty="0">
                <a:solidFill>
                  <a:schemeClr val="tx1"/>
                </a:solidFill>
                <a:effectLst/>
              </a:rPr>
              <a:t>市の</a:t>
            </a:r>
            <a:r>
              <a:rPr lang="en-US" altLang="ja-JP" sz="1200" kern="100" dirty="0">
                <a:solidFill>
                  <a:schemeClr val="tx1"/>
                </a:solidFill>
                <a:effectLst/>
              </a:rPr>
              <a:t>SNS</a:t>
            </a:r>
            <a:r>
              <a:rPr lang="ja-JP" altLang="ja-JP" sz="1200" kern="100" dirty="0">
                <a:solidFill>
                  <a:schemeClr val="tx1"/>
                </a:solidFill>
                <a:effectLst/>
              </a:rPr>
              <a:t>発信が若者向けになっておらず認知度が低い。</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交通</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・広域の交通環境</a:t>
            </a:r>
            <a:r>
              <a:rPr lang="en-US" altLang="ja-JP" sz="1200" b="1" kern="100" dirty="0">
                <a:solidFill>
                  <a:schemeClr val="tx1"/>
                </a:solidFill>
                <a:effectLst/>
              </a:rPr>
              <a:t>: </a:t>
            </a:r>
          </a:p>
          <a:p>
            <a:pPr algn="just"/>
            <a:r>
              <a:rPr lang="ja-JP" altLang="en-US" sz="1200" b="1" kern="100" dirty="0"/>
              <a:t>　</a:t>
            </a:r>
            <a:r>
              <a:rPr lang="ja-JP" altLang="ja-JP" sz="1200" b="0" kern="100" dirty="0">
                <a:solidFill>
                  <a:schemeClr val="tx1"/>
                </a:solidFill>
                <a:effectLst/>
              </a:rPr>
              <a:t>盛岡、仙台、東京に気軽に行ける立地で、山や海にも</a:t>
            </a:r>
            <a:r>
              <a:rPr lang="en-US" altLang="ja-JP" sz="1200" b="0" kern="100" dirty="0">
                <a:solidFill>
                  <a:schemeClr val="tx1"/>
                </a:solidFill>
                <a:effectLst/>
              </a:rPr>
              <a:t>1</a:t>
            </a:r>
            <a:r>
              <a:rPr lang="ja-JP" altLang="ja-JP" sz="1200" b="0" kern="100" dirty="0">
                <a:solidFill>
                  <a:schemeClr val="tx1"/>
                </a:solidFill>
                <a:effectLst/>
              </a:rPr>
              <a:t>時間で行けるため、広域の</a:t>
            </a:r>
            <a:endParaRPr lang="en-US" altLang="ja-JP" sz="1200" b="0" kern="100" dirty="0">
              <a:solidFill>
                <a:schemeClr val="tx1"/>
              </a:solidFill>
              <a:effectLst/>
            </a:endParaRPr>
          </a:p>
          <a:p>
            <a:pPr algn="just"/>
            <a:r>
              <a:rPr lang="ja-JP" altLang="en-US" sz="1200" kern="100" dirty="0"/>
              <a:t>　</a:t>
            </a:r>
            <a:r>
              <a:rPr lang="ja-JP" altLang="ja-JP" sz="1200" b="0" kern="100" dirty="0">
                <a:solidFill>
                  <a:schemeClr val="tx1"/>
                </a:solidFill>
                <a:effectLst/>
              </a:rPr>
              <a:t>移動が容易である。</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交通</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・公共交通の問題</a:t>
            </a:r>
            <a:r>
              <a:rPr lang="en-US" altLang="ja-JP" sz="1200" b="1" kern="100" dirty="0">
                <a:solidFill>
                  <a:schemeClr val="tx1"/>
                </a:solidFill>
                <a:effectLst/>
              </a:rPr>
              <a:t>:</a:t>
            </a:r>
            <a:r>
              <a:rPr lang="en-US" altLang="ja-JP" sz="1200" kern="100" dirty="0">
                <a:solidFill>
                  <a:schemeClr val="tx1"/>
                </a:solidFill>
                <a:effectLst/>
              </a:rPr>
              <a:t> </a:t>
            </a:r>
          </a:p>
          <a:p>
            <a:pPr algn="just"/>
            <a:r>
              <a:rPr lang="ja-JP" altLang="en-US" sz="1200" kern="100" dirty="0"/>
              <a:t>　</a:t>
            </a:r>
            <a:r>
              <a:rPr lang="ja-JP" altLang="ja-JP" sz="1200" kern="100" dirty="0">
                <a:solidFill>
                  <a:schemeClr val="tx1"/>
                </a:solidFill>
                <a:effectLst/>
              </a:rPr>
              <a:t>市街地中心部の公共交通は良好だが、市街地以外では交通の便が悪い。</a:t>
            </a:r>
            <a:endParaRPr lang="en-US" altLang="ja-JP" sz="1200" kern="100" dirty="0">
              <a:solidFill>
                <a:schemeClr val="tx1"/>
              </a:solidFill>
              <a:effectLst/>
            </a:endParaRPr>
          </a:p>
          <a:p>
            <a:pPr algn="just"/>
            <a:r>
              <a:rPr lang="ja-JP" altLang="en-US" sz="1200" kern="100" dirty="0"/>
              <a:t>　</a:t>
            </a:r>
            <a:r>
              <a:rPr lang="ja-JP" altLang="ja-JP" sz="1200" kern="100" dirty="0">
                <a:solidFill>
                  <a:schemeClr val="tx1"/>
                </a:solidFill>
                <a:effectLst/>
              </a:rPr>
              <a:t>学生が遊びに行く際の交通費が高い。免許返納者が不便を感じている。</a:t>
            </a: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地域づくり</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・地域の結束と行事</a:t>
            </a:r>
            <a:r>
              <a:rPr lang="en-US" altLang="ja-JP" sz="1200" b="1" kern="100" dirty="0">
                <a:solidFill>
                  <a:schemeClr val="tx1"/>
                </a:solidFill>
                <a:effectLst/>
              </a:rPr>
              <a:t>: </a:t>
            </a:r>
            <a:r>
              <a:rPr lang="ja-JP" altLang="ja-JP" sz="1200" b="0" kern="100" dirty="0">
                <a:solidFill>
                  <a:schemeClr val="tx1"/>
                </a:solidFill>
                <a:effectLst/>
              </a:rPr>
              <a:t>地域に強い結束があり、地域行事が豊富で盛んに行われている。</a:t>
            </a:r>
          </a:p>
          <a:p>
            <a:pPr algn="just"/>
            <a:r>
              <a:rPr lang="ja-JP" altLang="ja-JP" sz="1200" b="1" kern="100" dirty="0">
                <a:solidFill>
                  <a:schemeClr val="tx1"/>
                </a:solidFill>
                <a:effectLst/>
              </a:rPr>
              <a:t>・高齢者の活躍と地域貢献</a:t>
            </a:r>
            <a:r>
              <a:rPr lang="en-US" altLang="ja-JP" sz="1200" b="1" kern="100" dirty="0">
                <a:solidFill>
                  <a:schemeClr val="tx1"/>
                </a:solidFill>
                <a:effectLst/>
              </a:rPr>
              <a:t>: </a:t>
            </a:r>
            <a:r>
              <a:rPr lang="ja-JP" altLang="ja-JP" sz="1200" b="0" kern="100" dirty="0">
                <a:solidFill>
                  <a:schemeClr val="tx1"/>
                </a:solidFill>
                <a:effectLst/>
              </a:rPr>
              <a:t>お年寄りが地域のリーダーとなり地域の地盤を支えている。</a:t>
            </a:r>
          </a:p>
          <a:p>
            <a:pPr algn="just"/>
            <a:r>
              <a:rPr lang="ja-JP" altLang="ja-JP" sz="1200" b="1" kern="100" dirty="0">
                <a:solidFill>
                  <a:schemeClr val="tx1"/>
                </a:solidFill>
                <a:effectLst/>
              </a:rPr>
              <a:t>・協働とインフラ</a:t>
            </a:r>
            <a:r>
              <a:rPr lang="en-US" altLang="ja-JP" sz="1200" b="1" kern="100" dirty="0">
                <a:solidFill>
                  <a:schemeClr val="tx1"/>
                </a:solidFill>
                <a:effectLst/>
              </a:rPr>
              <a:t>: </a:t>
            </a:r>
            <a:r>
              <a:rPr lang="ja-JP" altLang="ja-JP" sz="1200" b="0" kern="100" dirty="0">
                <a:solidFill>
                  <a:schemeClr val="tx1"/>
                </a:solidFill>
                <a:effectLst/>
              </a:rPr>
              <a:t>市民と行政の距離が近く、行政が市民活動に協力的である。</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地域づくり</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rPr>
              <a:t>・参画の困難と世代間ギャップ</a:t>
            </a:r>
            <a:r>
              <a:rPr lang="en-US" altLang="ja-JP" sz="1200" b="1" kern="100" dirty="0">
                <a:solidFill>
                  <a:schemeClr val="tx1"/>
                </a:solidFill>
                <a:effectLst/>
              </a:rPr>
              <a:t>:</a:t>
            </a:r>
            <a:r>
              <a:rPr lang="en-US" altLang="ja-JP" sz="1200" kern="100" dirty="0">
                <a:solidFill>
                  <a:schemeClr val="tx1"/>
                </a:solidFill>
                <a:effectLst/>
              </a:rPr>
              <a:t> </a:t>
            </a:r>
          </a:p>
          <a:p>
            <a:pPr algn="just"/>
            <a:r>
              <a:rPr lang="ja-JP" altLang="en-US" sz="1200" kern="100" dirty="0"/>
              <a:t>　</a:t>
            </a:r>
            <a:r>
              <a:rPr lang="ja-JP" altLang="ja-JP" sz="1200" kern="100" dirty="0">
                <a:solidFill>
                  <a:schemeClr val="tx1"/>
                </a:solidFill>
                <a:effectLst/>
              </a:rPr>
              <a:t>地域づくりへの熱意には地域差や世代間ギャップがあり、次世代の育成や後継者</a:t>
            </a:r>
            <a:endParaRPr lang="en-US" altLang="ja-JP" sz="1200" kern="100" dirty="0">
              <a:solidFill>
                <a:schemeClr val="tx1"/>
              </a:solidFill>
              <a:effectLst/>
            </a:endParaRPr>
          </a:p>
          <a:p>
            <a:pPr algn="just"/>
            <a:r>
              <a:rPr lang="ja-JP" altLang="en-US" sz="1200" kern="100" dirty="0"/>
              <a:t>　</a:t>
            </a:r>
            <a:r>
              <a:rPr lang="ja-JP" altLang="ja-JP" sz="1200" kern="100" dirty="0">
                <a:solidFill>
                  <a:schemeClr val="tx1"/>
                </a:solidFill>
                <a:effectLst/>
              </a:rPr>
              <a:t>不足が</a:t>
            </a:r>
            <a:r>
              <a:rPr lang="ja-JP" altLang="en-US" sz="1200" kern="100" dirty="0">
                <a:solidFill>
                  <a:schemeClr val="tx1"/>
                </a:solidFill>
                <a:effectLst/>
              </a:rPr>
              <a:t>課題</a:t>
            </a:r>
            <a:r>
              <a:rPr lang="ja-JP" altLang="ja-JP" sz="1200" kern="100" dirty="0">
                <a:solidFill>
                  <a:schemeClr val="tx1"/>
                </a:solidFill>
                <a:effectLst/>
              </a:rPr>
              <a:t>。</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9" name="正方形/長方形 18">
            <a:extLst>
              <a:ext uri="{FF2B5EF4-FFF2-40B4-BE49-F238E27FC236}">
                <a16:creationId xmlns:a16="http://schemas.microsoft.com/office/drawing/2014/main" id="{923E4D46-039E-DFBC-35B7-BDD8B8FF4CAE}"/>
              </a:ext>
            </a:extLst>
          </p:cNvPr>
          <p:cNvSpPr/>
          <p:nvPr/>
        </p:nvSpPr>
        <p:spPr>
          <a:xfrm>
            <a:off x="378809" y="2730884"/>
            <a:ext cx="6095060" cy="299253"/>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BBB38489-C9CE-C77C-C84A-DB8F08AC075F}"/>
              </a:ext>
            </a:extLst>
          </p:cNvPr>
          <p:cNvSpPr txBox="1"/>
          <p:nvPr/>
        </p:nvSpPr>
        <p:spPr>
          <a:xfrm>
            <a:off x="378809" y="2729378"/>
            <a:ext cx="3812912" cy="307777"/>
          </a:xfrm>
          <a:prstGeom prst="rect">
            <a:avLst/>
          </a:prstGeom>
          <a:noFill/>
        </p:spPr>
        <p:txBody>
          <a:bodyPr wrap="square" rtlCol="0">
            <a:spAutoFit/>
          </a:bodyPr>
          <a:lstStyle/>
          <a:p>
            <a:r>
              <a:rPr lang="ja-JP" altLang="en-US" sz="1400" b="1" kern="100" dirty="0">
                <a:solidFill>
                  <a:schemeClr val="bg1"/>
                </a:solidFill>
                <a:effectLst/>
              </a:rPr>
              <a:t>交流・交通・地域づくり</a:t>
            </a:r>
          </a:p>
        </p:txBody>
      </p:sp>
      <p:sp>
        <p:nvSpPr>
          <p:cNvPr id="2" name="スライド番号プレースホルダー 36">
            <a:extLst>
              <a:ext uri="{FF2B5EF4-FFF2-40B4-BE49-F238E27FC236}">
                <a16:creationId xmlns:a16="http://schemas.microsoft.com/office/drawing/2014/main" id="{E1D54A5E-AC23-529E-36B2-10E255A08304}"/>
              </a:ext>
            </a:extLst>
          </p:cNvPr>
          <p:cNvSpPr>
            <a:spLocks noGrp="1"/>
          </p:cNvSpPr>
          <p:nvPr>
            <p:ph type="sldNum" sz="quarter" idx="12"/>
          </p:nvPr>
        </p:nvSpPr>
        <p:spPr>
          <a:xfrm>
            <a:off x="0" y="9593002"/>
            <a:ext cx="6858000" cy="312998"/>
          </a:xfrm>
        </p:spPr>
        <p:txBody>
          <a:bodyPr/>
          <a:lstStyle/>
          <a:p>
            <a:r>
              <a:rPr kumimoji="1" lang="en-US" altLang="ja-JP" dirty="0"/>
              <a:t>2</a:t>
            </a:r>
            <a:endParaRPr kumimoji="1" lang="ja-JP" altLang="en-US" dirty="0"/>
          </a:p>
        </p:txBody>
      </p:sp>
    </p:spTree>
    <p:extLst>
      <p:ext uri="{BB962C8B-B14F-4D97-AF65-F5344CB8AC3E}">
        <p14:creationId xmlns:p14="http://schemas.microsoft.com/office/powerpoint/2010/main" val="238356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3CF6FC3F-F278-BBED-FF67-69D0F1A1F7C0}"/>
              </a:ext>
            </a:extLst>
          </p:cNvPr>
          <p:cNvSpPr txBox="1"/>
          <p:nvPr/>
        </p:nvSpPr>
        <p:spPr>
          <a:xfrm>
            <a:off x="347580" y="712705"/>
            <a:ext cx="6095060" cy="6201698"/>
          </a:xfrm>
          <a:prstGeom prst="rect">
            <a:avLst/>
          </a:prstGeom>
          <a:noFill/>
        </p:spPr>
        <p:txBody>
          <a:bodyPr wrap="square" rtlCol="0">
            <a:spAutoFit/>
          </a:bodyPr>
          <a:lstStyle/>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子育て</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・充実した子育て環境</a:t>
            </a:r>
            <a:r>
              <a:rPr lang="en-US" altLang="ja-JP" sz="1200" b="1"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a:t>
            </a:r>
            <a:r>
              <a:rPr lang="en-US" altLang="ja-JP" sz="1200"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医療費補助や保育園バスなどが充実しており子育てで困らない。</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子育て</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・子育ての困難さ</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p>
          <a:p>
            <a:pPr algn="just"/>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子どもを預ける場が少なく、遊び場や公共施設も不足している。</a:t>
            </a:r>
            <a:endParaRPr lang="en-US"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子育て中の就労や活動に困難を感じる。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教育</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・多様な学校と取り組み</a:t>
            </a:r>
            <a:r>
              <a:rPr lang="en-US" altLang="ja-JP" sz="1200" b="1"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 </a:t>
            </a:r>
          </a:p>
          <a:p>
            <a:pPr algn="just"/>
            <a:r>
              <a:rPr lang="ja-JP" altLang="en-US" sz="1200" b="1" kern="100" dirty="0">
                <a:latin typeface="游ゴシック" panose="020B0400000000000000" pitchFamily="50" charset="-128"/>
                <a:ea typeface="游明朝" panose="02020400000000000000" pitchFamily="18"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市内で高校を選べる。中高一貫校の取り組みや、学校開放での夏休みの宿題支援、</a:t>
            </a:r>
            <a:endParaRPr lang="en-US"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活発なボランティア活動が特徴。</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・スポーツの充実</a:t>
            </a:r>
            <a:r>
              <a:rPr lang="en-US" altLang="ja-JP" sz="1200" b="1"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a:t>
            </a:r>
            <a:r>
              <a:rPr lang="en-US" altLang="ja-JP" sz="1200"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スポーツ施設が多く、スポーツが盛んに行われている。</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・生涯学習機会の充実</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生涯学習の住民グループが豊富である。</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教育</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学校の統合による影響</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p>
          <a:p>
            <a:pPr algn="just"/>
            <a:r>
              <a:rPr lang="ja-JP" altLang="en-US"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学校の統合などによって、地域の特色が失われつつある。</a:t>
            </a:r>
            <a:endParaRPr lang="en-US"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また、子どもと大人の距離感が広がっている。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文化</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伝統技能と多様な文化</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200"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 </a:t>
            </a:r>
          </a:p>
          <a:p>
            <a:pPr algn="just"/>
            <a:r>
              <a:rPr lang="ja-JP" altLang="en-US"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寺社仏閣が多く、ガラス細工や和紙作りなどの伝統技能がある。</a:t>
            </a:r>
            <a:endParaRPr lang="en-US"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地域ごとに異なる文化が魅力で、日本の原風景を感じられる景観が残っている。</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郷土芸能の継承と多様性</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p>
          <a:p>
            <a:pPr algn="just"/>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郷土芸能の継承がしっかりなされており、地域ごとに特色の異なる</a:t>
            </a:r>
            <a:r>
              <a:rPr lang="ja-JP" altLang="en-US"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鶏</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舞などが盛ん</a:t>
            </a:r>
            <a:endParaRPr lang="en-US"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に行われている。</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豊かな食文化</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p>
          <a:p>
            <a:pPr algn="just"/>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郷土料理やもち文化が豊かで、薄皮饅頭や酒造も自慢。美味しい海の幸、山の幸が</a:t>
            </a:r>
            <a:endParaRPr lang="en-US"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楽しめる。</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文化</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・文化の継承</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p>
          <a:p>
            <a:pPr algn="just"/>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積み重ねてきた文化を大切にしてほしい。</a:t>
            </a:r>
            <a:endParaRPr lang="en-US"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人口減少により地域の文化や風俗、昔からの</a:t>
            </a:r>
            <a:r>
              <a:rPr lang="ja-JP" altLang="en-US"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鶏</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舞が失われそうである。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・餅の食文化</a:t>
            </a:r>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に対する意識の低下</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餅を食べる子どもが減少している。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9" name="正方形/長方形 18">
            <a:extLst>
              <a:ext uri="{FF2B5EF4-FFF2-40B4-BE49-F238E27FC236}">
                <a16:creationId xmlns:a16="http://schemas.microsoft.com/office/drawing/2014/main" id="{923E4D46-039E-DFBC-35B7-BDD8B8FF4CAE}"/>
              </a:ext>
            </a:extLst>
          </p:cNvPr>
          <p:cNvSpPr/>
          <p:nvPr/>
        </p:nvSpPr>
        <p:spPr>
          <a:xfrm>
            <a:off x="381470" y="329343"/>
            <a:ext cx="6095060" cy="299253"/>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BBB38489-C9CE-C77C-C84A-DB8F08AC075F}"/>
              </a:ext>
            </a:extLst>
          </p:cNvPr>
          <p:cNvSpPr txBox="1"/>
          <p:nvPr/>
        </p:nvSpPr>
        <p:spPr>
          <a:xfrm>
            <a:off x="384923" y="329837"/>
            <a:ext cx="3812912" cy="307777"/>
          </a:xfrm>
          <a:prstGeom prst="rect">
            <a:avLst/>
          </a:prstGeom>
          <a:noFill/>
        </p:spPr>
        <p:txBody>
          <a:bodyPr wrap="square" rtlCol="0">
            <a:spAutoFit/>
          </a:bodyPr>
          <a:lstStyle/>
          <a:p>
            <a:r>
              <a:rPr lang="ja-JP" altLang="en-US" sz="1400" b="1" kern="100" dirty="0">
                <a:solidFill>
                  <a:schemeClr val="bg1"/>
                </a:solidFill>
                <a:effectLst/>
              </a:rPr>
              <a:t>子育て・教育・文化</a:t>
            </a:r>
          </a:p>
        </p:txBody>
      </p:sp>
      <p:sp>
        <p:nvSpPr>
          <p:cNvPr id="2" name="スライド番号プレースホルダー 36">
            <a:extLst>
              <a:ext uri="{FF2B5EF4-FFF2-40B4-BE49-F238E27FC236}">
                <a16:creationId xmlns:a16="http://schemas.microsoft.com/office/drawing/2014/main" id="{191AC239-94BF-D5C3-F536-E019DC2CB20B}"/>
              </a:ext>
            </a:extLst>
          </p:cNvPr>
          <p:cNvSpPr>
            <a:spLocks noGrp="1"/>
          </p:cNvSpPr>
          <p:nvPr>
            <p:ph type="sldNum" sz="quarter" idx="12"/>
          </p:nvPr>
        </p:nvSpPr>
        <p:spPr>
          <a:xfrm>
            <a:off x="0" y="9593002"/>
            <a:ext cx="6858000" cy="312998"/>
          </a:xfrm>
        </p:spPr>
        <p:txBody>
          <a:bodyPr/>
          <a:lstStyle/>
          <a:p>
            <a:r>
              <a:rPr kumimoji="1" lang="en-US" altLang="ja-JP" dirty="0"/>
              <a:t>3</a:t>
            </a:r>
            <a:endParaRPr kumimoji="1" lang="ja-JP" altLang="en-US" dirty="0"/>
          </a:p>
        </p:txBody>
      </p:sp>
    </p:spTree>
    <p:extLst>
      <p:ext uri="{BB962C8B-B14F-4D97-AF65-F5344CB8AC3E}">
        <p14:creationId xmlns:p14="http://schemas.microsoft.com/office/powerpoint/2010/main" val="3636437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3CF6FC3F-F278-BBED-FF67-69D0F1A1F7C0}"/>
              </a:ext>
            </a:extLst>
          </p:cNvPr>
          <p:cNvSpPr txBox="1"/>
          <p:nvPr/>
        </p:nvSpPr>
        <p:spPr>
          <a:xfrm>
            <a:off x="347580" y="712705"/>
            <a:ext cx="6095060" cy="3123932"/>
          </a:xfrm>
          <a:prstGeom prst="rect">
            <a:avLst/>
          </a:prstGeom>
          <a:noFill/>
        </p:spPr>
        <p:txBody>
          <a:bodyPr wrap="square" rtlCol="0">
            <a:spAutoFit/>
          </a:bodyPr>
          <a:lstStyle/>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環境</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en-US" sz="1200" b="1"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a:t>
            </a:r>
            <a:r>
              <a:rPr lang="en-US" altLang="ja-JP" sz="1200" b="1"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SDGs</a:t>
            </a:r>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と循環型社会</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p>
          <a:p>
            <a:pPr algn="just"/>
            <a:r>
              <a:rPr lang="ja-JP" altLang="en-US" sz="1200" b="0"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　</a:t>
            </a:r>
            <a:r>
              <a:rPr lang="en-US" altLang="ja-JP" sz="1200" b="0"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2021</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年に</a:t>
            </a:r>
            <a:r>
              <a:rPr lang="en-US"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SDGs</a:t>
            </a:r>
            <a:r>
              <a:rPr lang="ja-JP" altLang="en-US"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未来都市</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に選定された。</a:t>
            </a:r>
            <a:endParaRPr lang="en-US"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木質資源の地域循環や新エネルギー導入の支援が行われている。</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豊かな住環境</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p>
          <a:p>
            <a:pPr algn="just"/>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水や食べ物が豊富で、温泉や四季も楽しめる。どの家にも畑や田んぼがあり、庭に</a:t>
            </a:r>
            <a:endParaRPr lang="en-US"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は花が咲いている。ネットの発展で田舎のデメリットが感じにくくなっている。</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自然の美しさと豊かさ</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p>
          <a:p>
            <a:pPr algn="just"/>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自然の美しさがあり、農地や自然環境が豊かで、山や里、海にも近い。</a:t>
            </a:r>
            <a:endParaRPr lang="en-US"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住民が元気に生活できる環境が整っている。</a:t>
            </a:r>
            <a:endParaRPr lang="ja-JP"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環境</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住環境</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 </a:t>
            </a:r>
          </a:p>
          <a:p>
            <a:pPr algn="just"/>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空き家が増加し、公園が少ない。街路樹の管理が不十分で景観が損なわれている。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獣害と環境の劣化</a:t>
            </a:r>
            <a:r>
              <a:rPr lang="en-US" altLang="ja-JP"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200"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 </a:t>
            </a:r>
          </a:p>
          <a:p>
            <a:pPr algn="just"/>
            <a:r>
              <a:rPr lang="ja-JP" altLang="en-US" sz="1200" kern="100" dirty="0">
                <a:latin typeface="游ゴシック" panose="020B0400000000000000" pitchFamily="50" charset="-128"/>
                <a:ea typeface="游明朝" panose="02020400000000000000" pitchFamily="18"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農村部では熊や鹿による獣害があり、野菜作りが困難に。</a:t>
            </a:r>
            <a:endParaRPr lang="en-US"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r>
              <a:rPr lang="ja-JP" altLang="en-US" sz="1200"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外来種の増加や山・畑・田んぼの荒廃が進行し、自然環境や景観が損なわれている。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9" name="正方形/長方形 18">
            <a:extLst>
              <a:ext uri="{FF2B5EF4-FFF2-40B4-BE49-F238E27FC236}">
                <a16:creationId xmlns:a16="http://schemas.microsoft.com/office/drawing/2014/main" id="{923E4D46-039E-DFBC-35B7-BDD8B8FF4CAE}"/>
              </a:ext>
            </a:extLst>
          </p:cNvPr>
          <p:cNvSpPr/>
          <p:nvPr/>
        </p:nvSpPr>
        <p:spPr>
          <a:xfrm>
            <a:off x="381470" y="329343"/>
            <a:ext cx="6095060" cy="299253"/>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BBB38489-C9CE-C77C-C84A-DB8F08AC075F}"/>
              </a:ext>
            </a:extLst>
          </p:cNvPr>
          <p:cNvSpPr txBox="1"/>
          <p:nvPr/>
        </p:nvSpPr>
        <p:spPr>
          <a:xfrm>
            <a:off x="384923" y="329837"/>
            <a:ext cx="3812912" cy="307777"/>
          </a:xfrm>
          <a:prstGeom prst="rect">
            <a:avLst/>
          </a:prstGeom>
          <a:noFill/>
        </p:spPr>
        <p:txBody>
          <a:bodyPr wrap="square" rtlCol="0">
            <a:spAutoFit/>
          </a:bodyPr>
          <a:lstStyle/>
          <a:p>
            <a:r>
              <a:rPr lang="ja-JP" altLang="en-US" sz="1400" b="1" kern="100" dirty="0">
                <a:solidFill>
                  <a:schemeClr val="bg1"/>
                </a:solidFill>
                <a:effectLst/>
              </a:rPr>
              <a:t>環境･エネルギー･インフラ</a:t>
            </a:r>
          </a:p>
        </p:txBody>
      </p:sp>
      <p:sp>
        <p:nvSpPr>
          <p:cNvPr id="2" name="テキスト ボックス 1">
            <a:extLst>
              <a:ext uri="{FF2B5EF4-FFF2-40B4-BE49-F238E27FC236}">
                <a16:creationId xmlns:a16="http://schemas.microsoft.com/office/drawing/2014/main" id="{C0F6C866-9F76-1AA4-42BF-44292B4D6320}"/>
              </a:ext>
            </a:extLst>
          </p:cNvPr>
          <p:cNvSpPr txBox="1"/>
          <p:nvPr/>
        </p:nvSpPr>
        <p:spPr>
          <a:xfrm>
            <a:off x="347580" y="4448306"/>
            <a:ext cx="6095060" cy="1800493"/>
          </a:xfrm>
          <a:prstGeom prst="rect">
            <a:avLst/>
          </a:prstGeom>
          <a:noFill/>
        </p:spPr>
        <p:txBody>
          <a:bodyPr wrap="square" rtlCol="0">
            <a:spAutoFit/>
          </a:bodyPr>
          <a:lstStyle/>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医療・福祉</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en-US" sz="12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rPr>
              <a:t>充実した医療・福祉施設</a:t>
            </a:r>
            <a:r>
              <a:rPr lang="en-US"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effectLst/>
                <a:latin typeface="游明朝" panose="02020400000000000000" pitchFamily="18" charset="-128"/>
                <a:ea typeface="游ゴシック" panose="020B0400000000000000" pitchFamily="50" charset="-128"/>
                <a:cs typeface="Times New Roman" panose="02020603050405020304" pitchFamily="18" charset="0"/>
              </a:rPr>
              <a:t>病院同士の連携が取れていて、高齢者施設は充実している。</a:t>
            </a:r>
            <a:endParaRPr lang="ja-JP" altLang="ja-JP" sz="1200" b="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医療・福祉</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rPr>
              <a:t>ひっ迫する施設</a:t>
            </a:r>
            <a:r>
              <a:rPr lang="en-US"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effectLst/>
                <a:latin typeface="游明朝" panose="02020400000000000000" pitchFamily="18" charset="-128"/>
                <a:ea typeface="游ゴシック" panose="020B0400000000000000" pitchFamily="50" charset="-128"/>
                <a:cs typeface="Times New Roman" panose="02020603050405020304" pitchFamily="18" charset="0"/>
              </a:rPr>
              <a:t>病院は混んでおり、介護施設は人材不足である。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防犯・防災</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i="0" u="none" strike="noStrike" kern="100" cap="none" spc="0" normalizeH="0" baseline="0" noProof="0" dirty="0">
                <a:ln>
                  <a:noFill/>
                </a:ln>
                <a:solidFill>
                  <a:srgbClr val="FF5050"/>
                </a:solidFill>
                <a:effectLst/>
                <a:uLnTx/>
                <a:uFillTx/>
                <a:latin typeface="Calibri" panose="020F0502020204030204"/>
                <a:ea typeface="游ゴシック" panose="020B0400000000000000" pitchFamily="50" charset="-128"/>
                <a:cs typeface="+mn-cs"/>
              </a:rPr>
              <a:t>強み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en-US" sz="1200" b="1"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a:t>
            </a:r>
            <a:r>
              <a:rPr lang="ja-JP"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rPr>
              <a:t>安心して暮らせる環境</a:t>
            </a:r>
            <a:r>
              <a:rPr lang="en-US"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2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b="0" kern="100" dirty="0">
                <a:effectLst/>
                <a:latin typeface="游明朝" panose="02020400000000000000" pitchFamily="18" charset="-128"/>
                <a:ea typeface="游ゴシック" panose="020B0400000000000000" pitchFamily="50" charset="-128"/>
                <a:cs typeface="Times New Roman" panose="02020603050405020304" pitchFamily="18" charset="0"/>
              </a:rPr>
              <a:t>治安が良く自然災害が少ない。</a:t>
            </a:r>
            <a:endParaRPr lang="ja-JP" altLang="ja-JP" sz="1200" b="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1425550" rtl="0" eaLnBrk="1" fontAlgn="auto" latinLnBrk="0" hangingPunct="1">
              <a:lnSpc>
                <a:spcPct val="100000"/>
              </a:lnSpc>
              <a:spcBef>
                <a:spcPts val="600"/>
              </a:spcBef>
              <a:spcAft>
                <a:spcPts val="0"/>
              </a:spcAft>
              <a:buClrTx/>
              <a:buSzTx/>
              <a:buFontTx/>
              <a:buNone/>
              <a:tabLst/>
              <a:defRPr/>
            </a:pPr>
            <a:r>
              <a:rPr kumimoji="1" lang="ja-JP" altLang="en-US" sz="1200" b="1" kern="100" dirty="0">
                <a:solidFill>
                  <a:srgbClr val="009999"/>
                </a:solidFill>
                <a:latin typeface="Calibri" panose="020F0502020204030204"/>
                <a:ea typeface="游ゴシック" panose="020B0400000000000000" pitchFamily="50" charset="-128"/>
              </a:rPr>
              <a:t>防犯・防災</a:t>
            </a:r>
            <a:r>
              <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の</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r>
              <a:rPr kumimoji="1" lang="ja-JP" altLang="en-US" sz="1200" b="1" kern="100" dirty="0">
                <a:solidFill>
                  <a:srgbClr val="3366FF"/>
                </a:solidFill>
                <a:latin typeface="Calibri" panose="020F0502020204030204"/>
                <a:ea typeface="游ゴシック" panose="020B0400000000000000" pitchFamily="50" charset="-128"/>
              </a:rPr>
              <a:t>弱み</a:t>
            </a:r>
            <a:r>
              <a:rPr kumimoji="1" lang="en-US" altLang="ja-JP"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rPr>
              <a:t>”</a:t>
            </a:r>
            <a:endParaRPr kumimoji="1" lang="ja-JP" altLang="en-US" sz="1200" b="1" i="0" u="none" strike="noStrike" kern="100" cap="none" spc="0" normalizeH="0" baseline="0" noProof="0" dirty="0">
              <a:ln>
                <a:noFill/>
              </a:ln>
              <a:solidFill>
                <a:srgbClr val="009999"/>
              </a:solidFill>
              <a:effectLst/>
              <a:uLnTx/>
              <a:uFillTx/>
              <a:latin typeface="Calibri" panose="020F0502020204030204"/>
              <a:ea typeface="游ゴシック" panose="020B0400000000000000" pitchFamily="50" charset="-128"/>
              <a:cs typeface="+mn-cs"/>
            </a:endParaRPr>
          </a:p>
          <a:p>
            <a:pPr algn="just"/>
            <a:r>
              <a:rPr lang="ja-JP" altLang="en-US" sz="12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rPr>
              <a:t>不安な帰り道</a:t>
            </a:r>
            <a:r>
              <a:rPr lang="en-US"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ja-JP" altLang="ja-JP" sz="1200" kern="100" dirty="0">
                <a:effectLst/>
                <a:latin typeface="游明朝" panose="02020400000000000000" pitchFamily="18" charset="-128"/>
                <a:ea typeface="游ゴシック" panose="020B0400000000000000" pitchFamily="50" charset="-128"/>
                <a:cs typeface="Times New Roman" panose="02020603050405020304" pitchFamily="18" charset="0"/>
              </a:rPr>
              <a:t>街灯が少ない。</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正方形/長方形 2">
            <a:extLst>
              <a:ext uri="{FF2B5EF4-FFF2-40B4-BE49-F238E27FC236}">
                <a16:creationId xmlns:a16="http://schemas.microsoft.com/office/drawing/2014/main" id="{C14B3FA8-6CD0-7F1C-2EC9-DE6B819709E7}"/>
              </a:ext>
            </a:extLst>
          </p:cNvPr>
          <p:cNvSpPr/>
          <p:nvPr/>
        </p:nvSpPr>
        <p:spPr>
          <a:xfrm>
            <a:off x="381470" y="4064944"/>
            <a:ext cx="6095060" cy="299253"/>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91844494-C57D-31F8-D096-3AF1B6ACAD6E}"/>
              </a:ext>
            </a:extLst>
          </p:cNvPr>
          <p:cNvSpPr txBox="1"/>
          <p:nvPr/>
        </p:nvSpPr>
        <p:spPr>
          <a:xfrm>
            <a:off x="384923" y="4065438"/>
            <a:ext cx="3812912" cy="307777"/>
          </a:xfrm>
          <a:prstGeom prst="rect">
            <a:avLst/>
          </a:prstGeom>
          <a:noFill/>
        </p:spPr>
        <p:txBody>
          <a:bodyPr wrap="square" rtlCol="0">
            <a:spAutoFit/>
          </a:bodyPr>
          <a:lstStyle/>
          <a:p>
            <a:r>
              <a:rPr lang="ja-JP" altLang="en-US" sz="1400" b="1" kern="100" dirty="0">
                <a:solidFill>
                  <a:schemeClr val="bg1"/>
                </a:solidFill>
                <a:effectLst/>
              </a:rPr>
              <a:t>医療・福祉・防犯・防災</a:t>
            </a:r>
          </a:p>
        </p:txBody>
      </p:sp>
      <p:sp>
        <p:nvSpPr>
          <p:cNvPr id="5" name="スライド番号プレースホルダー 36">
            <a:extLst>
              <a:ext uri="{FF2B5EF4-FFF2-40B4-BE49-F238E27FC236}">
                <a16:creationId xmlns:a16="http://schemas.microsoft.com/office/drawing/2014/main" id="{808E1EEB-5E31-FE32-ADF5-FCBB59EDA842}"/>
              </a:ext>
            </a:extLst>
          </p:cNvPr>
          <p:cNvSpPr>
            <a:spLocks noGrp="1"/>
          </p:cNvSpPr>
          <p:nvPr>
            <p:ph type="sldNum" sz="quarter" idx="12"/>
          </p:nvPr>
        </p:nvSpPr>
        <p:spPr>
          <a:xfrm>
            <a:off x="0" y="9593002"/>
            <a:ext cx="6858000" cy="312998"/>
          </a:xfrm>
        </p:spPr>
        <p:txBody>
          <a:bodyPr/>
          <a:lstStyle/>
          <a:p>
            <a:r>
              <a:rPr kumimoji="1" lang="en-US" altLang="ja-JP" dirty="0"/>
              <a:t>4</a:t>
            </a:r>
            <a:endParaRPr kumimoji="1" lang="ja-JP" altLang="en-US" dirty="0"/>
          </a:p>
        </p:txBody>
      </p:sp>
    </p:spTree>
    <p:extLst>
      <p:ext uri="{BB962C8B-B14F-4D97-AF65-F5344CB8AC3E}">
        <p14:creationId xmlns:p14="http://schemas.microsoft.com/office/powerpoint/2010/main" val="2462618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66A5C5E8-8EE9-F94A-7421-B4634EC4C48F}"/>
              </a:ext>
            </a:extLst>
          </p:cNvPr>
          <p:cNvSpPr txBox="1"/>
          <p:nvPr/>
        </p:nvSpPr>
        <p:spPr>
          <a:xfrm>
            <a:off x="1177505" y="312998"/>
            <a:ext cx="4440460" cy="754053"/>
          </a:xfrm>
          <a:prstGeom prst="rect">
            <a:avLst/>
          </a:prstGeom>
          <a:noFill/>
        </p:spPr>
        <p:txBody>
          <a:bodyPr wrap="square" rtlCol="0">
            <a:spAutoFit/>
          </a:bodyPr>
          <a:lstStyle/>
          <a:p>
            <a:r>
              <a:rPr kumimoji="1" lang="ja-JP" altLang="en-US" sz="1500" b="1" dirty="0"/>
              <a:t>一関の「未来」を考える</a:t>
            </a:r>
            <a:endParaRPr kumimoji="1" lang="en-US" altLang="ja-JP" sz="1500" b="1" dirty="0"/>
          </a:p>
          <a:p>
            <a:r>
              <a:rPr kumimoji="1" lang="ja-JP" altLang="en-US" sz="2800" b="1" dirty="0"/>
              <a:t>目指すまちの姿</a:t>
            </a:r>
            <a:endParaRPr kumimoji="1" lang="en-US" altLang="ja-JP" sz="2800" b="1" dirty="0"/>
          </a:p>
        </p:txBody>
      </p:sp>
      <p:sp>
        <p:nvSpPr>
          <p:cNvPr id="24" name="テキスト ボックス 23">
            <a:extLst>
              <a:ext uri="{FF2B5EF4-FFF2-40B4-BE49-F238E27FC236}">
                <a16:creationId xmlns:a16="http://schemas.microsoft.com/office/drawing/2014/main" id="{CA49D0BC-5C48-9B65-C9F0-79DD34784510}"/>
              </a:ext>
            </a:extLst>
          </p:cNvPr>
          <p:cNvSpPr txBox="1"/>
          <p:nvPr/>
        </p:nvSpPr>
        <p:spPr>
          <a:xfrm>
            <a:off x="326982" y="125458"/>
            <a:ext cx="829884" cy="1015663"/>
          </a:xfrm>
          <a:prstGeom prst="rect">
            <a:avLst/>
          </a:prstGeom>
          <a:noFill/>
        </p:spPr>
        <p:txBody>
          <a:bodyPr wrap="square" rtlCol="0">
            <a:spAutoFit/>
          </a:bodyPr>
          <a:lstStyle/>
          <a:p>
            <a:r>
              <a:rPr kumimoji="1" lang="en-US" altLang="ja-JP" sz="6000" b="1" dirty="0">
                <a:solidFill>
                  <a:schemeClr val="accent2"/>
                </a:solidFill>
                <a:latin typeface="HGP創英角ｺﾞｼｯｸUB" panose="020B0900000000000000" pitchFamily="50" charset="-128"/>
                <a:ea typeface="HGP創英角ｺﾞｼｯｸUB" panose="020B0900000000000000" pitchFamily="50" charset="-128"/>
              </a:rPr>
              <a:t>2</a:t>
            </a:r>
          </a:p>
        </p:txBody>
      </p:sp>
      <p:graphicFrame>
        <p:nvGraphicFramePr>
          <p:cNvPr id="5" name="表 4">
            <a:extLst>
              <a:ext uri="{FF2B5EF4-FFF2-40B4-BE49-F238E27FC236}">
                <a16:creationId xmlns:a16="http://schemas.microsoft.com/office/drawing/2014/main" id="{67798380-1ADE-AD46-20A2-5B761FA22F00}"/>
              </a:ext>
            </a:extLst>
          </p:cNvPr>
          <p:cNvGraphicFramePr>
            <a:graphicFrameLocks noGrp="1"/>
          </p:cNvGraphicFramePr>
          <p:nvPr>
            <p:extLst>
              <p:ext uri="{D42A27DB-BD31-4B8C-83A1-F6EECF244321}">
                <p14:modId xmlns:p14="http://schemas.microsoft.com/office/powerpoint/2010/main" val="912218447"/>
              </p:ext>
            </p:extLst>
          </p:nvPr>
        </p:nvGraphicFramePr>
        <p:xfrm>
          <a:off x="313686" y="1723705"/>
          <a:ext cx="6230628" cy="5909630"/>
        </p:xfrm>
        <a:graphic>
          <a:graphicData uri="http://schemas.openxmlformats.org/drawingml/2006/table">
            <a:tbl>
              <a:tblPr firstRow="1" bandRow="1">
                <a:tableStyleId>{21E4AEA4-8DFA-4A89-87EB-49C32662AFE0}</a:tableStyleId>
              </a:tblPr>
              <a:tblGrid>
                <a:gridCol w="646472">
                  <a:extLst>
                    <a:ext uri="{9D8B030D-6E8A-4147-A177-3AD203B41FA5}">
                      <a16:colId xmlns:a16="http://schemas.microsoft.com/office/drawing/2014/main" val="591653542"/>
                    </a:ext>
                  </a:extLst>
                </a:gridCol>
                <a:gridCol w="5584156">
                  <a:extLst>
                    <a:ext uri="{9D8B030D-6E8A-4147-A177-3AD203B41FA5}">
                      <a16:colId xmlns:a16="http://schemas.microsoft.com/office/drawing/2014/main" val="1322647002"/>
                    </a:ext>
                  </a:extLst>
                </a:gridCol>
              </a:tblGrid>
              <a:tr h="331790">
                <a:tc gridSpan="2">
                  <a:txBody>
                    <a:bodyPr/>
                    <a:lstStyle/>
                    <a:p>
                      <a:pPr algn="ctr"/>
                      <a:r>
                        <a:rPr lang="ja-JP" altLang="en-US" sz="1200" kern="100" dirty="0">
                          <a:effectLst/>
                        </a:rPr>
                        <a:t>全般</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tc hMerge="1">
                  <a:txBody>
                    <a:bodyPr/>
                    <a:lstStyle/>
                    <a:p>
                      <a:endParaRPr kumimoji="1" lang="ja-JP" altLang="en-US" dirty="0"/>
                    </a:p>
                  </a:txBody>
                  <a:tcPr>
                    <a:solidFill>
                      <a:srgbClr val="FF6600"/>
                    </a:solidFill>
                  </a:tcPr>
                </a:tc>
                <a:extLst>
                  <a:ext uri="{0D108BD9-81ED-4DB2-BD59-A6C34878D82A}">
                    <a16:rowId xmlns:a16="http://schemas.microsoft.com/office/drawing/2014/main" val="4136032870"/>
                  </a:ext>
                </a:extLst>
              </a:tr>
              <a:tr h="370840">
                <a:tc>
                  <a:txBody>
                    <a:bodyPr/>
                    <a:lstStyle/>
                    <a:p>
                      <a:pPr algn="ctr"/>
                      <a:r>
                        <a:rPr kumimoji="1" lang="ja-JP" altLang="en-US" sz="1200" b="1" dirty="0">
                          <a:solidFill>
                            <a:schemeClr val="tx1"/>
                          </a:solidFill>
                        </a:rPr>
                        <a:t>抽象的</a:t>
                      </a:r>
                      <a:endParaRPr kumimoji="1" lang="en-US" altLang="ja-JP" sz="1200" b="1" dirty="0">
                        <a:solidFill>
                          <a:schemeClr val="tx1"/>
                        </a:solidFill>
                      </a:endParaRPr>
                    </a:p>
                  </a:txBody>
                  <a:tcPr anchor="ctr"/>
                </a:tc>
                <a:tc>
                  <a:txBody>
                    <a:bodyPr/>
                    <a:lstStyle/>
                    <a:p>
                      <a:pPr marL="133350" indent="-133350" algn="just"/>
                      <a:r>
                        <a:rPr lang="ja-JP" altLang="ja-JP" sz="1200" b="1" kern="100" dirty="0">
                          <a:effectLst/>
                          <a:latin typeface="游明朝" panose="02020400000000000000" pitchFamily="18" charset="-128"/>
                          <a:ea typeface="+mn-ea"/>
                          <a:cs typeface="Times New Roman" panose="02020603050405020304" pitchFamily="18" charset="0"/>
                        </a:rPr>
                        <a:t>■まち</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・若者が帰りたくなる魅力的なまち：</a:t>
                      </a:r>
                      <a:r>
                        <a:rPr lang="ja-JP" altLang="ja-JP" sz="1200" kern="100" dirty="0">
                          <a:effectLst/>
                          <a:latin typeface="游明朝" panose="02020400000000000000" pitchFamily="18" charset="-128"/>
                          <a:ea typeface="+mn-ea"/>
                          <a:cs typeface="Times New Roman" panose="02020603050405020304" pitchFamily="18" charset="0"/>
                        </a:rPr>
                        <a:t>前向きにイキイキと暮らせる環境が</a:t>
                      </a:r>
                      <a:endParaRPr lang="en-US" altLang="ja-JP" sz="1200" kern="100" dirty="0">
                        <a:effectLst/>
                        <a:latin typeface="游明朝" panose="02020400000000000000" pitchFamily="18" charset="-128"/>
                        <a:ea typeface="+mn-ea"/>
                        <a:cs typeface="Times New Roman" panose="02020603050405020304" pitchFamily="18" charset="0"/>
                      </a:endParaRPr>
                    </a:p>
                    <a:p>
                      <a:pPr algn="just"/>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整っている。若者が主体的に活動できる場がある。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tabLst>
                          <a:tab pos="457200" algn="l"/>
                        </a:tabLst>
                      </a:pPr>
                      <a:r>
                        <a:rPr lang="ja-JP" altLang="ja-JP" sz="1200" b="1" kern="100" dirty="0">
                          <a:effectLst/>
                          <a:latin typeface="游明朝" panose="02020400000000000000" pitchFamily="18" charset="-128"/>
                          <a:ea typeface="+mn-ea"/>
                          <a:cs typeface="Times New Roman" panose="02020603050405020304" pitchFamily="18" charset="0"/>
                        </a:rPr>
                        <a:t>・住民主体のまち：</a:t>
                      </a:r>
                      <a:r>
                        <a:rPr lang="ja-JP" altLang="ja-JP" sz="1200" kern="100" dirty="0">
                          <a:effectLst/>
                          <a:latin typeface="游明朝" panose="02020400000000000000" pitchFamily="18" charset="-128"/>
                          <a:ea typeface="+mn-ea"/>
                          <a:cs typeface="Times New Roman" panose="02020603050405020304" pitchFamily="18" charset="0"/>
                        </a:rPr>
                        <a:t>住民全員が参加し、地域の良さを出し合いながら、</a:t>
                      </a:r>
                      <a:endParaRPr lang="en-US" altLang="ja-JP" sz="1200" kern="100" dirty="0">
                        <a:effectLst/>
                        <a:latin typeface="游明朝" panose="02020400000000000000" pitchFamily="18" charset="-128"/>
                        <a:ea typeface="+mn-ea"/>
                        <a:cs typeface="Times New Roman" panose="02020603050405020304" pitchFamily="18" charset="0"/>
                      </a:endParaRPr>
                    </a:p>
                    <a:p>
                      <a:pPr algn="just">
                        <a:tabLst>
                          <a:tab pos="457200" algn="l"/>
                        </a:tabLst>
                      </a:pPr>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選択肢が豊富で変化を受け入れる環境がつくられる。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tabLst>
                          <a:tab pos="457200" algn="l"/>
                        </a:tabLst>
                      </a:pPr>
                      <a:r>
                        <a:rPr lang="ja-JP" altLang="en-US" sz="1200" b="1" kern="100" dirty="0">
                          <a:effectLst/>
                          <a:latin typeface="游明朝" panose="02020400000000000000" pitchFamily="18" charset="-128"/>
                          <a:ea typeface="+mn-ea"/>
                          <a:cs typeface="Times New Roman" panose="02020603050405020304" pitchFamily="18" charset="0"/>
                        </a:rPr>
                        <a:t>・</a:t>
                      </a:r>
                      <a:r>
                        <a:rPr lang="ja-JP" altLang="ja-JP" sz="1200" b="1" kern="100" dirty="0">
                          <a:effectLst/>
                          <a:latin typeface="游明朝" panose="02020400000000000000" pitchFamily="18" charset="-128"/>
                          <a:ea typeface="+mn-ea"/>
                          <a:cs typeface="Times New Roman" panose="02020603050405020304" pitchFamily="18" charset="0"/>
                        </a:rPr>
                        <a:t>長く住み続けられるまち：</a:t>
                      </a:r>
                      <a:r>
                        <a:rPr lang="ja-JP" altLang="ja-JP" sz="1200" kern="100" dirty="0">
                          <a:effectLst/>
                          <a:latin typeface="游明朝" panose="02020400000000000000" pitchFamily="18" charset="-128"/>
                          <a:ea typeface="+mn-ea"/>
                          <a:cs typeface="Times New Roman" panose="02020603050405020304" pitchFamily="18" charset="0"/>
                        </a:rPr>
                        <a:t>将来も住み続けられるような住みやすい環境が</a:t>
                      </a:r>
                      <a:endParaRPr lang="en-US" altLang="ja-JP" sz="1200" kern="100" dirty="0">
                        <a:effectLst/>
                        <a:latin typeface="游明朝" panose="02020400000000000000" pitchFamily="18" charset="-128"/>
                        <a:ea typeface="+mn-ea"/>
                        <a:cs typeface="Times New Roman" panose="02020603050405020304" pitchFamily="18" charset="0"/>
                      </a:endParaRPr>
                    </a:p>
                    <a:p>
                      <a:pPr algn="just">
                        <a:tabLst>
                          <a:tab pos="457200" algn="l"/>
                        </a:tabLst>
                      </a:pPr>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整っており、高齢になっても暮らしやすい。</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■人間性</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・主体性と自立した行動力を持つ人になる：</a:t>
                      </a:r>
                      <a:r>
                        <a:rPr lang="ja-JP" altLang="ja-JP" sz="1200" kern="100" dirty="0">
                          <a:effectLst/>
                          <a:latin typeface="游明朝" panose="02020400000000000000" pitchFamily="18" charset="-128"/>
                          <a:ea typeface="+mn-ea"/>
                          <a:cs typeface="Times New Roman" panose="02020603050405020304" pitchFamily="18" charset="0"/>
                        </a:rPr>
                        <a:t>志を持ち、自分自身で物事に</a:t>
                      </a:r>
                      <a:endParaRPr lang="en-US" altLang="ja-JP" sz="1200" kern="100" dirty="0">
                        <a:effectLst/>
                        <a:latin typeface="游明朝" panose="02020400000000000000" pitchFamily="18" charset="-128"/>
                        <a:ea typeface="+mn-ea"/>
                        <a:cs typeface="Times New Roman" panose="02020603050405020304" pitchFamily="18" charset="0"/>
                      </a:endParaRPr>
                    </a:p>
                    <a:p>
                      <a:pPr algn="just"/>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取り組み、他人任せにしない。自分自身が率先して動く。</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・広い視野と創造性を持つ人になる：</a:t>
                      </a:r>
                      <a:r>
                        <a:rPr lang="ja-JP" altLang="ja-JP" sz="1200" kern="100" dirty="0">
                          <a:effectLst/>
                          <a:latin typeface="游明朝" panose="02020400000000000000" pitchFamily="18" charset="-128"/>
                          <a:ea typeface="+mn-ea"/>
                          <a:cs typeface="Times New Roman" panose="02020603050405020304" pitchFamily="18" charset="0"/>
                        </a:rPr>
                        <a:t>広い視野を持って様々な角度から物事を</a:t>
                      </a:r>
                      <a:endParaRPr lang="en-US" altLang="ja-JP" sz="1200" kern="100" dirty="0">
                        <a:effectLst/>
                        <a:latin typeface="游明朝" panose="02020400000000000000" pitchFamily="18" charset="-128"/>
                        <a:ea typeface="+mn-ea"/>
                        <a:cs typeface="Times New Roman" panose="02020603050405020304" pitchFamily="18" charset="0"/>
                      </a:endParaRPr>
                    </a:p>
                    <a:p>
                      <a:pPr algn="just"/>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考えられ、創造性を発揮できるようになる。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・良好なコミュニケーション能力をもつ：</a:t>
                      </a:r>
                      <a:r>
                        <a:rPr lang="ja-JP" altLang="ja-JP" sz="1200" kern="100" dirty="0">
                          <a:effectLst/>
                          <a:latin typeface="游明朝" panose="02020400000000000000" pitchFamily="18" charset="-128"/>
                          <a:ea typeface="+mn-ea"/>
                          <a:cs typeface="Times New Roman" panose="02020603050405020304" pitchFamily="18" charset="0"/>
                        </a:rPr>
                        <a:t>ルールを守り、周囲と良好な</a:t>
                      </a:r>
                      <a:endParaRPr lang="en-US" altLang="ja-JP" sz="1200" kern="100" dirty="0">
                        <a:effectLst/>
                        <a:latin typeface="游明朝" panose="02020400000000000000" pitchFamily="18" charset="-128"/>
                        <a:ea typeface="+mn-ea"/>
                        <a:cs typeface="Times New Roman" panose="02020603050405020304" pitchFamily="18" charset="0"/>
                      </a:endParaRPr>
                    </a:p>
                    <a:p>
                      <a:pPr algn="just"/>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コミュニケーションを取り、他者との関わり方を大切にする。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3161619623"/>
                  </a:ext>
                </a:extLst>
              </a:tr>
              <a:tr h="370840">
                <a:tc>
                  <a:txBody>
                    <a:bodyPr/>
                    <a:lstStyle/>
                    <a:p>
                      <a:pPr algn="ctr"/>
                      <a:r>
                        <a:rPr kumimoji="1" lang="ja-JP" altLang="en-US" sz="1200" b="1" dirty="0">
                          <a:solidFill>
                            <a:schemeClr val="tx1"/>
                          </a:solidFill>
                        </a:rPr>
                        <a:t>中間</a:t>
                      </a:r>
                      <a:endParaRPr kumimoji="1" lang="en-US" altLang="ja-JP" sz="1200" b="1" dirty="0">
                        <a:solidFill>
                          <a:schemeClr val="tx1"/>
                        </a:solidFill>
                      </a:endParaRPr>
                    </a:p>
                  </a:txBody>
                  <a:tcPr anchor="ctr"/>
                </a:tc>
                <a:tc>
                  <a:txBody>
                    <a:bodyPr/>
                    <a:lstStyle/>
                    <a:p>
                      <a:pPr algn="just"/>
                      <a:r>
                        <a:rPr lang="ja-JP" altLang="ja-JP" sz="1200" b="1" kern="100" dirty="0">
                          <a:effectLst/>
                          <a:latin typeface="游明朝" panose="02020400000000000000" pitchFamily="18" charset="-128"/>
                          <a:ea typeface="+mn-ea"/>
                          <a:cs typeface="Times New Roman" panose="02020603050405020304" pitchFamily="18" charset="0"/>
                        </a:rPr>
                        <a:t>■まち</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・若者が活躍するまち：</a:t>
                      </a:r>
                      <a:r>
                        <a:rPr lang="ja-JP" altLang="ja-JP" sz="1200" kern="100" dirty="0">
                          <a:effectLst/>
                          <a:latin typeface="游明朝" panose="02020400000000000000" pitchFamily="18" charset="-128"/>
                          <a:ea typeface="+mn-ea"/>
                          <a:cs typeface="Times New Roman" panose="02020603050405020304" pitchFamily="18" charset="0"/>
                        </a:rPr>
                        <a:t>若者が活躍できる場がある。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・地域への誇り：</a:t>
                      </a:r>
                      <a:r>
                        <a:rPr lang="ja-JP" altLang="ja-JP" sz="1200" kern="100" dirty="0">
                          <a:effectLst/>
                          <a:latin typeface="游明朝" panose="02020400000000000000" pitchFamily="18" charset="-128"/>
                          <a:ea typeface="+mn-ea"/>
                          <a:cs typeface="Times New Roman" panose="02020603050405020304" pitchFamily="18" charset="0"/>
                        </a:rPr>
                        <a:t>市民が地域のことを自慢できるようになる。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■人間性</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・環境づくり：</a:t>
                      </a:r>
                      <a:r>
                        <a:rPr lang="ja-JP" altLang="ja-JP" sz="1200" kern="100" dirty="0">
                          <a:effectLst/>
                          <a:latin typeface="游明朝" panose="02020400000000000000" pitchFamily="18" charset="-128"/>
                          <a:ea typeface="+mn-ea"/>
                          <a:cs typeface="Times New Roman" panose="02020603050405020304" pitchFamily="18" charset="0"/>
                        </a:rPr>
                        <a:t>挑戦できる環境をつくる。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537381998"/>
                  </a:ext>
                </a:extLst>
              </a:tr>
              <a:tr h="370840">
                <a:tc>
                  <a:txBody>
                    <a:bodyPr/>
                    <a:lstStyle/>
                    <a:p>
                      <a:pPr algn="ctr"/>
                      <a:r>
                        <a:rPr kumimoji="1" lang="ja-JP" altLang="en-US" sz="1200" b="1" dirty="0">
                          <a:solidFill>
                            <a:schemeClr val="tx1"/>
                          </a:solidFill>
                        </a:rPr>
                        <a:t>具体的</a:t>
                      </a:r>
                      <a:endParaRPr kumimoji="1" lang="en-US" altLang="ja-JP" sz="1200" b="1" dirty="0">
                        <a:solidFill>
                          <a:schemeClr val="tx1"/>
                        </a:solidFill>
                      </a:endParaRPr>
                    </a:p>
                  </a:txBody>
                  <a:tcPr anchor="ctr"/>
                </a:tc>
                <a:tc>
                  <a:txBody>
                    <a:bodyPr/>
                    <a:lstStyle/>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■まち</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・戻ってきたくなるまち：</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市民がまちに対して興味を持ち、まちを知り、</a:t>
                      </a:r>
                      <a:endParaRPr lang="en-US" altLang="ja-JP" sz="12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市民がまちに誇りを持つことで魅力的なまちになる。</a:t>
                      </a:r>
                      <a:endParaRPr lang="en-US" altLang="ja-JP" sz="12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共助で成り立つ地域をつくる。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33350" indent="-133350"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・自己表現ができるまち：</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若者が自己表現できる場をつくる。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33350" indent="-133350"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■人間性</a:t>
                      </a:r>
                      <a:endParaRPr lang="en-US" altLang="ja-JP" sz="1200" b="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33350" indent="-133350"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・人の気持ちが分かる：</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 人の気持ちが分かることが大事である。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■人口</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・移住定住支援の充実：</a:t>
                      </a:r>
                      <a:r>
                        <a:rPr lang="en-US" altLang="ja-JP" sz="1200" kern="100" dirty="0">
                          <a:solidFill>
                            <a:schemeClr val="tx1"/>
                          </a:solidFill>
                          <a:effectLst/>
                          <a:latin typeface="游明朝" panose="02020400000000000000" pitchFamily="18" charset="-128"/>
                          <a:ea typeface="+mn-ea"/>
                          <a:cs typeface="Times New Roman" panose="02020603050405020304" pitchFamily="18" charset="0"/>
                        </a:rPr>
                        <a:t>U</a:t>
                      </a:r>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a:t>
                      </a:r>
                      <a:r>
                        <a:rPr lang="en-US" altLang="ja-JP" sz="1200" kern="100" dirty="0">
                          <a:solidFill>
                            <a:schemeClr val="tx1"/>
                          </a:solidFill>
                          <a:effectLst/>
                          <a:latin typeface="游明朝" panose="02020400000000000000" pitchFamily="18" charset="-128"/>
                          <a:ea typeface="+mn-ea"/>
                          <a:cs typeface="Times New Roman" panose="02020603050405020304" pitchFamily="18" charset="0"/>
                        </a:rPr>
                        <a:t>I</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ターン、移住定住の支援がある。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・情報発信の見直し：</a:t>
                      </a:r>
                      <a:r>
                        <a:rPr lang="en-US" altLang="ja-JP" sz="1200" kern="100" dirty="0">
                          <a:solidFill>
                            <a:schemeClr val="tx1"/>
                          </a:solidFill>
                          <a:effectLst/>
                          <a:latin typeface="游ゴシック" panose="020B0400000000000000" pitchFamily="50" charset="-128"/>
                          <a:ea typeface="游明朝" panose="02020400000000000000" pitchFamily="18" charset="-128"/>
                          <a:cs typeface="Times New Roman" panose="02020603050405020304" pitchFamily="18" charset="0"/>
                        </a:rPr>
                        <a:t>SNS</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の充実や情報発信を見直す。</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2411991826"/>
                  </a:ext>
                </a:extLst>
              </a:tr>
            </a:tbl>
          </a:graphicData>
        </a:graphic>
      </p:graphicFrame>
      <p:sp>
        <p:nvSpPr>
          <p:cNvPr id="2" name="スライド番号プレースホルダー 36">
            <a:extLst>
              <a:ext uri="{FF2B5EF4-FFF2-40B4-BE49-F238E27FC236}">
                <a16:creationId xmlns:a16="http://schemas.microsoft.com/office/drawing/2014/main" id="{92D62A0D-B125-3035-708B-037E894B92B7}"/>
              </a:ext>
            </a:extLst>
          </p:cNvPr>
          <p:cNvSpPr>
            <a:spLocks noGrp="1"/>
          </p:cNvSpPr>
          <p:nvPr>
            <p:ph type="sldNum" sz="quarter" idx="12"/>
          </p:nvPr>
        </p:nvSpPr>
        <p:spPr>
          <a:xfrm>
            <a:off x="0" y="9593002"/>
            <a:ext cx="6858000" cy="312998"/>
          </a:xfrm>
        </p:spPr>
        <p:txBody>
          <a:bodyPr/>
          <a:lstStyle/>
          <a:p>
            <a:r>
              <a:rPr kumimoji="1" lang="en-US" altLang="ja-JP" dirty="0"/>
              <a:t>5</a:t>
            </a:r>
            <a:endParaRPr kumimoji="1" lang="ja-JP" altLang="en-US" dirty="0"/>
          </a:p>
        </p:txBody>
      </p:sp>
      <p:sp>
        <p:nvSpPr>
          <p:cNvPr id="4" name="テキスト ボックス 3">
            <a:extLst>
              <a:ext uri="{FF2B5EF4-FFF2-40B4-BE49-F238E27FC236}">
                <a16:creationId xmlns:a16="http://schemas.microsoft.com/office/drawing/2014/main" id="{B2F3B5B5-FCCF-173E-7B4B-3AC11EB1E1A5}"/>
              </a:ext>
            </a:extLst>
          </p:cNvPr>
          <p:cNvSpPr txBox="1"/>
          <p:nvPr/>
        </p:nvSpPr>
        <p:spPr>
          <a:xfrm>
            <a:off x="377086" y="1137556"/>
            <a:ext cx="6095060" cy="461665"/>
          </a:xfrm>
          <a:prstGeom prst="rect">
            <a:avLst/>
          </a:prstGeom>
          <a:noFill/>
        </p:spPr>
        <p:txBody>
          <a:bodyPr wrap="square" rtlCol="0">
            <a:spAutoFit/>
          </a:bodyPr>
          <a:lstStyle/>
          <a:p>
            <a:pPr algn="just" defTabSz="1425550">
              <a:defRPr/>
            </a:pPr>
            <a:r>
              <a:rPr lang="ja-JP" altLang="en-US"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一関の「未来」を考えるために、目指すまちの姿</a:t>
            </a:r>
            <a:r>
              <a:rPr lang="ja-JP" altLang="en-US" sz="1200" kern="100" dirty="0">
                <a:latin typeface="游ゴシック" panose="020B0400000000000000" pitchFamily="50" charset="-128"/>
                <a:ea typeface="游ゴシック" panose="020B0400000000000000" pitchFamily="50" charset="-128"/>
                <a:cs typeface="Times New Roman" panose="02020603050405020304" pitchFamily="18" charset="0"/>
              </a:rPr>
              <a:t>について確認しました。出された意見をテーマごと、抽象度によって整理しました。</a:t>
            </a:r>
            <a:endParaRPr lang="ja-JP" alt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1498727D-EF6A-FAAC-0F86-F15C655DC89F}"/>
              </a:ext>
            </a:extLst>
          </p:cNvPr>
          <p:cNvSpPr txBox="1"/>
          <p:nvPr/>
        </p:nvSpPr>
        <p:spPr>
          <a:xfrm>
            <a:off x="313686" y="7633655"/>
            <a:ext cx="6230628" cy="430887"/>
          </a:xfrm>
          <a:prstGeom prst="rect">
            <a:avLst/>
          </a:prstGeom>
          <a:noFill/>
        </p:spPr>
        <p:txBody>
          <a:bodyPr wrap="square">
            <a:spAutoFit/>
          </a:bodyPr>
          <a:lstStyle/>
          <a:p>
            <a:r>
              <a:rPr lang="en-US" altLang="ja-JP" sz="11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100" kern="100" dirty="0">
                <a:latin typeface="游ゴシック" panose="020B0400000000000000" pitchFamily="50" charset="-128"/>
                <a:ea typeface="游ゴシック" panose="020B0400000000000000" pitchFamily="50" charset="-128"/>
                <a:cs typeface="Times New Roman" panose="02020603050405020304" pitchFamily="18" charset="0"/>
              </a:rPr>
              <a:t>テーマに対して、広い捉え方をした本質的な意見を「抽象的」、明確なイメージがわく分かり</a:t>
            </a:r>
            <a:endParaRPr lang="en-US" altLang="ja-JP" sz="1100"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100" kern="100" dirty="0">
                <a:latin typeface="游ゴシック" panose="020B0400000000000000" pitchFamily="50" charset="-128"/>
                <a:ea typeface="游ゴシック" panose="020B0400000000000000" pitchFamily="50" charset="-128"/>
                <a:cs typeface="Times New Roman" panose="02020603050405020304" pitchFamily="18" charset="0"/>
              </a:rPr>
              <a:t>　やすい意見を「具体的」、その中間を「中間」と位置付けて分類しています。</a:t>
            </a:r>
            <a:endParaRPr lang="ja-JP" altLang="en-US" sz="1100" dirty="0"/>
          </a:p>
        </p:txBody>
      </p:sp>
    </p:spTree>
    <p:extLst>
      <p:ext uri="{BB962C8B-B14F-4D97-AF65-F5344CB8AC3E}">
        <p14:creationId xmlns:p14="http://schemas.microsoft.com/office/powerpoint/2010/main" val="2679131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67798380-1ADE-AD46-20A2-5B761FA22F00}"/>
              </a:ext>
            </a:extLst>
          </p:cNvPr>
          <p:cNvGraphicFramePr>
            <a:graphicFrameLocks noGrp="1"/>
          </p:cNvGraphicFramePr>
          <p:nvPr>
            <p:extLst>
              <p:ext uri="{D42A27DB-BD31-4B8C-83A1-F6EECF244321}">
                <p14:modId xmlns:p14="http://schemas.microsoft.com/office/powerpoint/2010/main" val="3538691981"/>
              </p:ext>
            </p:extLst>
          </p:nvPr>
        </p:nvGraphicFramePr>
        <p:xfrm>
          <a:off x="313686" y="1723385"/>
          <a:ext cx="6230628" cy="5909630"/>
        </p:xfrm>
        <a:graphic>
          <a:graphicData uri="http://schemas.openxmlformats.org/drawingml/2006/table">
            <a:tbl>
              <a:tblPr firstRow="1" bandRow="1">
                <a:tableStyleId>{21E4AEA4-8DFA-4A89-87EB-49C32662AFE0}</a:tableStyleId>
              </a:tblPr>
              <a:tblGrid>
                <a:gridCol w="646472">
                  <a:extLst>
                    <a:ext uri="{9D8B030D-6E8A-4147-A177-3AD203B41FA5}">
                      <a16:colId xmlns:a16="http://schemas.microsoft.com/office/drawing/2014/main" val="591653542"/>
                    </a:ext>
                  </a:extLst>
                </a:gridCol>
                <a:gridCol w="5584156">
                  <a:extLst>
                    <a:ext uri="{9D8B030D-6E8A-4147-A177-3AD203B41FA5}">
                      <a16:colId xmlns:a16="http://schemas.microsoft.com/office/drawing/2014/main" val="1322647002"/>
                    </a:ext>
                  </a:extLst>
                </a:gridCol>
              </a:tblGrid>
              <a:tr h="331790">
                <a:tc gridSpan="2">
                  <a:txBody>
                    <a:bodyPr/>
                    <a:lstStyle/>
                    <a:p>
                      <a:pPr algn="ctr"/>
                      <a:r>
                        <a:rPr lang="ja-JP" altLang="en-US" sz="1200" kern="100" dirty="0">
                          <a:effectLst/>
                        </a:rPr>
                        <a:t>産業・雇用・観光</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tc hMerge="1">
                  <a:txBody>
                    <a:bodyPr/>
                    <a:lstStyle/>
                    <a:p>
                      <a:endParaRPr kumimoji="1" lang="ja-JP" altLang="en-US" dirty="0"/>
                    </a:p>
                  </a:txBody>
                  <a:tcPr>
                    <a:solidFill>
                      <a:srgbClr val="FF6600"/>
                    </a:solidFill>
                  </a:tcPr>
                </a:tc>
                <a:extLst>
                  <a:ext uri="{0D108BD9-81ED-4DB2-BD59-A6C34878D82A}">
                    <a16:rowId xmlns:a16="http://schemas.microsoft.com/office/drawing/2014/main" val="4136032870"/>
                  </a:ext>
                </a:extLst>
              </a:tr>
              <a:tr h="370840">
                <a:tc>
                  <a:txBody>
                    <a:bodyPr/>
                    <a:lstStyle/>
                    <a:p>
                      <a:pPr algn="ctr"/>
                      <a:r>
                        <a:rPr kumimoji="1" lang="ja-JP" altLang="en-US" sz="1200" b="1" dirty="0">
                          <a:solidFill>
                            <a:schemeClr val="tx1"/>
                          </a:solidFill>
                        </a:rPr>
                        <a:t>抽象的</a:t>
                      </a:r>
                      <a:endParaRPr kumimoji="1" lang="en-US" altLang="ja-JP" sz="1200" b="1" dirty="0">
                        <a:solidFill>
                          <a:schemeClr val="tx1"/>
                        </a:solidFill>
                      </a:endParaRPr>
                    </a:p>
                  </a:txBody>
                  <a:tcPr anchor="ctr"/>
                </a:tc>
                <a:tc>
                  <a:txBody>
                    <a:bodyPr/>
                    <a:lstStyle/>
                    <a:p>
                      <a:pPr algn="just"/>
                      <a:r>
                        <a:rPr lang="ja-JP" altLang="ja-JP" sz="1200" b="1" kern="100" dirty="0">
                          <a:effectLst/>
                          <a:latin typeface="游明朝" panose="02020400000000000000" pitchFamily="18" charset="-128"/>
                          <a:ea typeface="+mn-ea"/>
                          <a:cs typeface="Times New Roman" panose="02020603050405020304" pitchFamily="18" charset="0"/>
                        </a:rPr>
                        <a:t>■雇用</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・自己が認められる雇用環境：</a:t>
                      </a:r>
                      <a:r>
                        <a:rPr lang="ja-JP" altLang="ja-JP" sz="1200" kern="100" dirty="0">
                          <a:effectLst/>
                          <a:latin typeface="游明朝" panose="02020400000000000000" pitchFamily="18" charset="-128"/>
                          <a:ea typeface="+mn-ea"/>
                          <a:cs typeface="Times New Roman" panose="02020603050405020304" pitchFamily="18" charset="0"/>
                        </a:rPr>
                        <a:t>自己実現としての働き方ができる社会がある。</a:t>
                      </a:r>
                      <a:endParaRPr lang="en-US" altLang="ja-JP" sz="1200" kern="100" dirty="0">
                        <a:effectLst/>
                        <a:latin typeface="游明朝" panose="02020400000000000000" pitchFamily="18" charset="-128"/>
                        <a:ea typeface="+mn-ea"/>
                        <a:cs typeface="Times New Roman" panose="02020603050405020304" pitchFamily="18" charset="0"/>
                      </a:endParaRPr>
                    </a:p>
                    <a:p>
                      <a:pPr algn="just"/>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また、就職していなくても非難されない社会がある。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3161619623"/>
                  </a:ext>
                </a:extLst>
              </a:tr>
              <a:tr h="370840">
                <a:tc>
                  <a:txBody>
                    <a:bodyPr/>
                    <a:lstStyle/>
                    <a:p>
                      <a:pPr algn="ctr"/>
                      <a:r>
                        <a:rPr kumimoji="1" lang="ja-JP" altLang="en-US" sz="1200" b="1" dirty="0">
                          <a:solidFill>
                            <a:schemeClr val="tx1"/>
                          </a:solidFill>
                        </a:rPr>
                        <a:t>中間</a:t>
                      </a:r>
                      <a:endParaRPr kumimoji="1" lang="en-US" altLang="ja-JP" sz="1200" b="1" dirty="0">
                        <a:solidFill>
                          <a:schemeClr val="tx1"/>
                        </a:solidFill>
                      </a:endParaRPr>
                    </a:p>
                  </a:txBody>
                  <a:tcPr anchor="ctr"/>
                </a:tc>
                <a:tc>
                  <a:txBody>
                    <a:bodyPr/>
                    <a:lstStyle/>
                    <a:p>
                      <a:pPr algn="l">
                        <a:tabLst>
                          <a:tab pos="1998980" algn="ctr"/>
                        </a:tabLst>
                      </a:pPr>
                      <a:r>
                        <a:rPr lang="ja-JP" altLang="ja-JP" sz="1200" b="1" kern="100" dirty="0">
                          <a:effectLst/>
                          <a:latin typeface="游明朝" panose="02020400000000000000" pitchFamily="18" charset="-128"/>
                          <a:ea typeface="+mn-ea"/>
                          <a:cs typeface="Times New Roman" panose="02020603050405020304" pitchFamily="18" charset="0"/>
                        </a:rPr>
                        <a:t>■産業</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tabLst>
                          <a:tab pos="1998980" algn="ctr"/>
                        </a:tabLst>
                      </a:pPr>
                      <a:r>
                        <a:rPr lang="ja-JP" altLang="ja-JP" sz="1200" b="1" kern="100" dirty="0">
                          <a:effectLst/>
                          <a:latin typeface="游明朝" panose="02020400000000000000" pitchFamily="18" charset="-128"/>
                          <a:ea typeface="+mn-ea"/>
                          <a:cs typeface="Times New Roman" panose="02020603050405020304" pitchFamily="18" charset="0"/>
                        </a:rPr>
                        <a:t>・地域経済の活性化：</a:t>
                      </a:r>
                      <a:r>
                        <a:rPr lang="ja-JP" altLang="ja-JP" sz="1200" kern="100" dirty="0">
                          <a:effectLst/>
                          <a:latin typeface="游明朝" panose="02020400000000000000" pitchFamily="18" charset="-128"/>
                          <a:ea typeface="+mn-ea"/>
                          <a:cs typeface="Times New Roman" panose="02020603050405020304" pitchFamily="18" charset="0"/>
                        </a:rPr>
                        <a:t>市内で経済が循環する仕組みを構築し、地域で経済を</a:t>
                      </a:r>
                      <a:endParaRPr lang="en-US" altLang="ja-JP" sz="1200" kern="100" dirty="0">
                        <a:effectLst/>
                        <a:latin typeface="游明朝" panose="02020400000000000000" pitchFamily="18" charset="-128"/>
                        <a:ea typeface="+mn-ea"/>
                        <a:cs typeface="Times New Roman" panose="02020603050405020304" pitchFamily="18" charset="0"/>
                      </a:endParaRPr>
                    </a:p>
                    <a:p>
                      <a:pPr algn="l">
                        <a:tabLst>
                          <a:tab pos="1998980" algn="ctr"/>
                        </a:tabLst>
                      </a:pPr>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回す。</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tabLst>
                          <a:tab pos="1998980" algn="ctr"/>
                        </a:tabLst>
                      </a:pPr>
                      <a:r>
                        <a:rPr lang="ja-JP" altLang="ja-JP" sz="1200" b="1" kern="100" dirty="0">
                          <a:effectLst/>
                          <a:latin typeface="游明朝" panose="02020400000000000000" pitchFamily="18" charset="-128"/>
                          <a:ea typeface="+mn-ea"/>
                          <a:cs typeface="Times New Roman" panose="02020603050405020304" pitchFamily="18" charset="0"/>
                        </a:rPr>
                        <a:t>・地域資源の活用：</a:t>
                      </a:r>
                      <a:r>
                        <a:rPr lang="ja-JP" altLang="ja-JP" sz="1200" kern="100" dirty="0">
                          <a:effectLst/>
                          <a:latin typeface="游明朝" panose="02020400000000000000" pitchFamily="18" charset="-128"/>
                          <a:ea typeface="+mn-ea"/>
                          <a:cs typeface="Times New Roman" panose="02020603050405020304" pitchFamily="18" charset="0"/>
                        </a:rPr>
                        <a:t>地元の食材や資源、休耕田、古民家、山林資源を活用する。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tabLst>
                          <a:tab pos="1998980" algn="ctr"/>
                        </a:tabLst>
                      </a:pPr>
                      <a:r>
                        <a:rPr lang="ja-JP" altLang="ja-JP" sz="1200" b="1" kern="100" dirty="0">
                          <a:effectLst/>
                          <a:latin typeface="游明朝" panose="02020400000000000000" pitchFamily="18" charset="-128"/>
                          <a:ea typeface="+mn-ea"/>
                          <a:cs typeface="Times New Roman" panose="02020603050405020304" pitchFamily="18" charset="0"/>
                        </a:rPr>
                        <a:t>・まちのにぎわい：</a:t>
                      </a:r>
                      <a:r>
                        <a:rPr lang="ja-JP" altLang="ja-JP" sz="1200" kern="100" dirty="0">
                          <a:effectLst/>
                          <a:latin typeface="游明朝" panose="02020400000000000000" pitchFamily="18" charset="-128"/>
                          <a:ea typeface="+mn-ea"/>
                          <a:cs typeface="Times New Roman" panose="02020603050405020304" pitchFamily="18" charset="0"/>
                        </a:rPr>
                        <a:t>中心市街地を人が集まる場にする。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tabLst>
                          <a:tab pos="1998980" algn="ctr"/>
                        </a:tabLst>
                      </a:pPr>
                      <a:r>
                        <a:rPr lang="ja-JP" altLang="ja-JP" sz="1200" b="1" kern="100" dirty="0">
                          <a:effectLst/>
                          <a:latin typeface="游明朝" panose="02020400000000000000" pitchFamily="18" charset="-128"/>
                          <a:ea typeface="+mn-ea"/>
                          <a:cs typeface="Times New Roman" panose="02020603050405020304" pitchFamily="18" charset="0"/>
                        </a:rPr>
                        <a:t>■雇用</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・多様な働き方と環境の整備：</a:t>
                      </a:r>
                      <a:r>
                        <a:rPr lang="ja-JP" altLang="ja-JP" sz="1200" kern="100" dirty="0">
                          <a:effectLst/>
                          <a:latin typeface="游明朝" panose="02020400000000000000" pitchFamily="18" charset="-128"/>
                          <a:ea typeface="+mn-ea"/>
                          <a:cs typeface="Times New Roman" panose="02020603050405020304" pitchFamily="18" charset="0"/>
                        </a:rPr>
                        <a:t>自由な働き方を推奨し、自分の時間を作りなが</a:t>
                      </a:r>
                      <a:endParaRPr lang="en-US" altLang="ja-JP" sz="1200" kern="100" dirty="0">
                        <a:effectLst/>
                        <a:latin typeface="游明朝" panose="02020400000000000000" pitchFamily="18" charset="-128"/>
                        <a:ea typeface="+mn-ea"/>
                        <a:cs typeface="Times New Roman" panose="02020603050405020304" pitchFamily="18" charset="0"/>
                      </a:endParaRPr>
                    </a:p>
                    <a:p>
                      <a:pPr algn="just"/>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ら働ける環境をつくる。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・雇用機会の拡大：</a:t>
                      </a:r>
                      <a:r>
                        <a:rPr lang="ja-JP" altLang="ja-JP" sz="1200" kern="100" dirty="0">
                          <a:effectLst/>
                          <a:latin typeface="游明朝" panose="02020400000000000000" pitchFamily="18" charset="-128"/>
                          <a:ea typeface="+mn-ea"/>
                          <a:cs typeface="Times New Roman" panose="02020603050405020304" pitchFamily="18" charset="0"/>
                        </a:rPr>
                        <a:t>市内で就職できる企業を増やし、業種や専門性、やりがい</a:t>
                      </a:r>
                      <a:endParaRPr lang="en-US" altLang="ja-JP" sz="1200" kern="100" dirty="0">
                        <a:effectLst/>
                        <a:latin typeface="游明朝" panose="02020400000000000000" pitchFamily="18" charset="-128"/>
                        <a:ea typeface="+mn-ea"/>
                        <a:cs typeface="Times New Roman" panose="02020603050405020304" pitchFamily="18" charset="0"/>
                      </a:endParaRPr>
                    </a:p>
                    <a:p>
                      <a:pPr algn="just"/>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のある仕事を提供する。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■観光</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effectLst/>
                          <a:latin typeface="游明朝" panose="02020400000000000000" pitchFamily="18" charset="-128"/>
                          <a:ea typeface="+mn-ea"/>
                          <a:cs typeface="Times New Roman" panose="02020603050405020304" pitchFamily="18" charset="0"/>
                        </a:rPr>
                        <a:t>・何度も訪れる観光地</a:t>
                      </a:r>
                      <a:r>
                        <a:rPr lang="ja-JP" altLang="ja-JP" sz="1200" kern="100" dirty="0">
                          <a:effectLst/>
                          <a:latin typeface="游明朝" panose="02020400000000000000" pitchFamily="18" charset="-128"/>
                          <a:ea typeface="+mn-ea"/>
                          <a:cs typeface="Times New Roman" panose="02020603050405020304" pitchFamily="18" charset="0"/>
                        </a:rPr>
                        <a:t>：一関の魅力・情報を市民が理解し、市外の人に伝える</a:t>
                      </a:r>
                      <a:endParaRPr lang="en-US" altLang="ja-JP" sz="1200" kern="100" dirty="0">
                        <a:effectLst/>
                        <a:latin typeface="游明朝" panose="02020400000000000000" pitchFamily="18" charset="-128"/>
                        <a:ea typeface="+mn-ea"/>
                        <a:cs typeface="Times New Roman" panose="02020603050405020304" pitchFamily="18" charset="0"/>
                      </a:endParaRPr>
                    </a:p>
                    <a:p>
                      <a:pPr algn="just"/>
                      <a:r>
                        <a:rPr lang="ja-JP" altLang="en-US" sz="1200" kern="100" dirty="0">
                          <a:effectLst/>
                          <a:latin typeface="游明朝" panose="02020400000000000000" pitchFamily="18" charset="-128"/>
                          <a:ea typeface="+mn-ea"/>
                          <a:cs typeface="Times New Roman" panose="02020603050405020304" pitchFamily="18" charset="0"/>
                        </a:rPr>
                        <a:t>　</a:t>
                      </a:r>
                      <a:r>
                        <a:rPr lang="ja-JP" altLang="ja-JP" sz="1200" kern="100" dirty="0">
                          <a:effectLst/>
                          <a:latin typeface="游明朝" panose="02020400000000000000" pitchFamily="18" charset="-128"/>
                          <a:ea typeface="+mn-ea"/>
                          <a:cs typeface="Times New Roman" panose="02020603050405020304" pitchFamily="18" charset="0"/>
                        </a:rPr>
                        <a:t>ことで何度も来てくれるまちにする。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537381998"/>
                  </a:ext>
                </a:extLst>
              </a:tr>
              <a:tr h="370840">
                <a:tc>
                  <a:txBody>
                    <a:bodyPr/>
                    <a:lstStyle/>
                    <a:p>
                      <a:pPr algn="ctr"/>
                      <a:r>
                        <a:rPr kumimoji="1" lang="ja-JP" altLang="en-US" sz="1200" b="1" dirty="0">
                          <a:solidFill>
                            <a:schemeClr val="tx1"/>
                          </a:solidFill>
                        </a:rPr>
                        <a:t>具体的</a:t>
                      </a:r>
                      <a:endParaRPr kumimoji="1" lang="en-US" altLang="ja-JP" sz="1200" b="1" dirty="0">
                        <a:solidFill>
                          <a:schemeClr val="tx1"/>
                        </a:solidFill>
                      </a:endParaRPr>
                    </a:p>
                  </a:txBody>
                  <a:tcPr anchor="ctr"/>
                </a:tc>
                <a:tc>
                  <a:txBody>
                    <a:bodyPr/>
                    <a:lstStyle/>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■産業</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・内需拡大と地域資源の活用：</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市内で買えるものは市内で購入し、地域の食材</a:t>
                      </a:r>
                      <a:endParaRPr lang="en-US" altLang="ja-JP" sz="12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を活かした飲食店を営業することで、内需を拡大する。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・企業誘致と起業支援：</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起業支援のための空き家</a:t>
                      </a:r>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の</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貸出、大企業の本社機能や</a:t>
                      </a:r>
                      <a:endParaRPr lang="en-US" altLang="ja-JP" sz="12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アニメータースタジオの誘致、ドローンや</a:t>
                      </a:r>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インター</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ネットによる販路開拓、</a:t>
                      </a:r>
                      <a:endParaRPr lang="en-US" altLang="ja-JP" sz="12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コミュニティビジネスの起業促進などに取り組む。</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・まちのにぎわいづくり：</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中心市街地で、マルシェ開催、空き家活用、若者が</a:t>
                      </a:r>
                      <a:endParaRPr lang="en-US" altLang="ja-JP" sz="12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憩う場づくり、映画上映等に取り組む。</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33350" indent="-133350"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■雇用</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・雇用環境の改善：</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リモートワークを推進、優良企業の視察研修、転入者への</a:t>
                      </a:r>
                      <a:endParaRPr lang="en-US" altLang="ja-JP" sz="12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2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雇用支援等に取り組む。</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■観光</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b="1" kern="100" dirty="0">
                          <a:solidFill>
                            <a:schemeClr val="tx1"/>
                          </a:solidFill>
                          <a:effectLst/>
                          <a:latin typeface="游明朝" panose="02020400000000000000" pitchFamily="18" charset="-128"/>
                          <a:ea typeface="+mn-ea"/>
                          <a:cs typeface="Times New Roman" panose="02020603050405020304" pitchFamily="18" charset="0"/>
                        </a:rPr>
                        <a:t>・情報発信：</a:t>
                      </a:r>
                      <a:r>
                        <a:rPr lang="ja-JP" altLang="ja-JP" sz="1200" kern="100" dirty="0">
                          <a:solidFill>
                            <a:schemeClr val="tx1"/>
                          </a:solidFill>
                          <a:effectLst/>
                          <a:latin typeface="游明朝" panose="02020400000000000000" pitchFamily="18" charset="-128"/>
                          <a:ea typeface="+mn-ea"/>
                          <a:cs typeface="Times New Roman" panose="02020603050405020304" pitchFamily="18" charset="0"/>
                        </a:rPr>
                        <a:t>若者にＳＮＳでの情報発信を任せる。</a:t>
                      </a:r>
                      <a:endParaRPr lang="ja-JP" altLang="ja-JP" sz="12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2411991826"/>
                  </a:ext>
                </a:extLst>
              </a:tr>
            </a:tbl>
          </a:graphicData>
        </a:graphic>
      </p:graphicFrame>
      <p:sp>
        <p:nvSpPr>
          <p:cNvPr id="2" name="スライド番号プレースホルダー 36">
            <a:extLst>
              <a:ext uri="{FF2B5EF4-FFF2-40B4-BE49-F238E27FC236}">
                <a16:creationId xmlns:a16="http://schemas.microsoft.com/office/drawing/2014/main" id="{9117E13C-8308-EA0F-8527-EF4F3742E698}"/>
              </a:ext>
            </a:extLst>
          </p:cNvPr>
          <p:cNvSpPr>
            <a:spLocks noGrp="1"/>
          </p:cNvSpPr>
          <p:nvPr>
            <p:ph type="sldNum" sz="quarter" idx="12"/>
          </p:nvPr>
        </p:nvSpPr>
        <p:spPr>
          <a:xfrm>
            <a:off x="0" y="9593002"/>
            <a:ext cx="6858000" cy="312998"/>
          </a:xfrm>
        </p:spPr>
        <p:txBody>
          <a:bodyPr/>
          <a:lstStyle/>
          <a:p>
            <a:r>
              <a:rPr kumimoji="1" lang="en-US" altLang="ja-JP" dirty="0"/>
              <a:t>6</a:t>
            </a:r>
            <a:endParaRPr kumimoji="1" lang="ja-JP" altLang="en-US" dirty="0"/>
          </a:p>
        </p:txBody>
      </p:sp>
    </p:spTree>
    <p:extLst>
      <p:ext uri="{BB962C8B-B14F-4D97-AF65-F5344CB8AC3E}">
        <p14:creationId xmlns:p14="http://schemas.microsoft.com/office/powerpoint/2010/main" val="3564012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6B2DE6DA-FC90-AA0D-DD27-E920D288CAB5}"/>
              </a:ext>
            </a:extLst>
          </p:cNvPr>
          <p:cNvGraphicFramePr>
            <a:graphicFrameLocks noGrp="1"/>
          </p:cNvGraphicFramePr>
          <p:nvPr>
            <p:extLst>
              <p:ext uri="{D42A27DB-BD31-4B8C-83A1-F6EECF244321}">
                <p14:modId xmlns:p14="http://schemas.microsoft.com/office/powerpoint/2010/main" val="2484225529"/>
              </p:ext>
            </p:extLst>
          </p:nvPr>
        </p:nvGraphicFramePr>
        <p:xfrm>
          <a:off x="313686" y="243969"/>
          <a:ext cx="6230628" cy="7144070"/>
        </p:xfrm>
        <a:graphic>
          <a:graphicData uri="http://schemas.openxmlformats.org/drawingml/2006/table">
            <a:tbl>
              <a:tblPr firstRow="1" bandRow="1">
                <a:tableStyleId>{21E4AEA4-8DFA-4A89-87EB-49C32662AFE0}</a:tableStyleId>
              </a:tblPr>
              <a:tblGrid>
                <a:gridCol w="646472">
                  <a:extLst>
                    <a:ext uri="{9D8B030D-6E8A-4147-A177-3AD203B41FA5}">
                      <a16:colId xmlns:a16="http://schemas.microsoft.com/office/drawing/2014/main" val="591653542"/>
                    </a:ext>
                  </a:extLst>
                </a:gridCol>
                <a:gridCol w="5584156">
                  <a:extLst>
                    <a:ext uri="{9D8B030D-6E8A-4147-A177-3AD203B41FA5}">
                      <a16:colId xmlns:a16="http://schemas.microsoft.com/office/drawing/2014/main" val="1322647002"/>
                    </a:ext>
                  </a:extLst>
                </a:gridCol>
              </a:tblGrid>
              <a:tr h="331790">
                <a:tc gridSpan="2">
                  <a:txBody>
                    <a:bodyPr/>
                    <a:lstStyle/>
                    <a:p>
                      <a:pPr algn="ctr"/>
                      <a:r>
                        <a:rPr lang="ja-JP" altLang="ja-JP" sz="1200" kern="100" dirty="0">
                          <a:effectLst/>
                        </a:rPr>
                        <a:t>交流</a:t>
                      </a:r>
                      <a:r>
                        <a:rPr lang="ja-JP" altLang="en-US" sz="1200" kern="100" dirty="0">
                          <a:effectLst/>
                        </a:rPr>
                        <a:t>・</a:t>
                      </a:r>
                      <a:r>
                        <a:rPr lang="ja-JP" altLang="ja-JP" sz="1200" kern="100" dirty="0">
                          <a:effectLst/>
                        </a:rPr>
                        <a:t>交通</a:t>
                      </a:r>
                      <a:r>
                        <a:rPr lang="ja-JP" altLang="en-US" sz="1200" kern="100" dirty="0">
                          <a:effectLst/>
                        </a:rPr>
                        <a:t>・</a:t>
                      </a:r>
                      <a:r>
                        <a:rPr lang="ja-JP" altLang="ja-JP" sz="1200" kern="100" dirty="0">
                          <a:effectLst/>
                        </a:rPr>
                        <a:t>地域づくり</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tc hMerge="1">
                  <a:txBody>
                    <a:bodyPr/>
                    <a:lstStyle/>
                    <a:p>
                      <a:endParaRPr kumimoji="1" lang="ja-JP" altLang="en-US" dirty="0"/>
                    </a:p>
                  </a:txBody>
                  <a:tcPr>
                    <a:solidFill>
                      <a:srgbClr val="FF6600"/>
                    </a:solidFill>
                  </a:tcPr>
                </a:tc>
                <a:extLst>
                  <a:ext uri="{0D108BD9-81ED-4DB2-BD59-A6C34878D82A}">
                    <a16:rowId xmlns:a16="http://schemas.microsoft.com/office/drawing/2014/main" val="4136032870"/>
                  </a:ext>
                </a:extLst>
              </a:tr>
              <a:tr h="370840">
                <a:tc>
                  <a:txBody>
                    <a:bodyPr/>
                    <a:lstStyle/>
                    <a:p>
                      <a:pPr algn="ctr"/>
                      <a:r>
                        <a:rPr kumimoji="1" lang="ja-JP" altLang="en-US" sz="1200" b="1" dirty="0">
                          <a:solidFill>
                            <a:schemeClr val="tx1"/>
                          </a:solidFill>
                        </a:rPr>
                        <a:t>抽象的</a:t>
                      </a:r>
                      <a:endParaRPr kumimoji="1" lang="en-US" altLang="ja-JP" sz="1200" b="1" dirty="0">
                        <a:solidFill>
                          <a:schemeClr val="tx1"/>
                        </a:solidFill>
                      </a:endParaRPr>
                    </a:p>
                  </a:txBody>
                  <a:tcPr anchor="ctr"/>
                </a:tc>
                <a:tc>
                  <a:txBody>
                    <a:bodyPr/>
                    <a:lstStyle/>
                    <a:p>
                      <a:pPr algn="just"/>
                      <a:r>
                        <a:rPr lang="ja-JP" altLang="ja-JP" sz="1100" b="1" kern="100" dirty="0">
                          <a:effectLst/>
                          <a:latin typeface="游明朝" panose="02020400000000000000" pitchFamily="18" charset="-128"/>
                          <a:ea typeface="+mn-ea"/>
                          <a:cs typeface="Times New Roman" panose="02020603050405020304" pitchFamily="18" charset="0"/>
                        </a:rPr>
                        <a:t>■交流</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・快適な交流：</a:t>
                      </a:r>
                      <a:r>
                        <a:rPr lang="ja-JP" altLang="ja-JP" sz="1100" kern="100" dirty="0">
                          <a:effectLst/>
                          <a:latin typeface="游明朝" panose="02020400000000000000" pitchFamily="18" charset="-128"/>
                          <a:ea typeface="+mn-ea"/>
                          <a:cs typeface="Times New Roman" panose="02020603050405020304" pitchFamily="18" charset="0"/>
                        </a:rPr>
                        <a:t>交流を通じて生きがいを感じる環境がありつつ、プライベートな時間</a:t>
                      </a:r>
                      <a:endParaRPr lang="en-US" altLang="ja-JP" sz="1100" kern="100" dirty="0">
                        <a:effectLst/>
                        <a:latin typeface="游明朝" panose="02020400000000000000" pitchFamily="18" charset="-128"/>
                        <a:ea typeface="+mn-ea"/>
                        <a:cs typeface="Times New Roman" panose="02020603050405020304" pitchFamily="18" charset="0"/>
                      </a:endParaRPr>
                    </a:p>
                    <a:p>
                      <a:pPr algn="just"/>
                      <a:r>
                        <a:rPr lang="ja-JP" altLang="en-US" sz="1100" kern="100" dirty="0">
                          <a:effectLst/>
                          <a:latin typeface="游明朝" panose="02020400000000000000" pitchFamily="18" charset="-128"/>
                          <a:ea typeface="+mn-ea"/>
                          <a:cs typeface="Times New Roman" panose="02020603050405020304" pitchFamily="18" charset="0"/>
                        </a:rPr>
                        <a:t>　</a:t>
                      </a:r>
                      <a:r>
                        <a:rPr lang="ja-JP" altLang="ja-JP" sz="1100" kern="100" dirty="0">
                          <a:effectLst/>
                          <a:latin typeface="游明朝" panose="02020400000000000000" pitchFamily="18" charset="-128"/>
                          <a:ea typeface="+mn-ea"/>
                          <a:cs typeface="Times New Roman" panose="02020603050405020304" pitchFamily="18" charset="0"/>
                        </a:rPr>
                        <a:t>が持てる場もある。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■交通</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・安心の生活を実現する交通：</a:t>
                      </a:r>
                      <a:r>
                        <a:rPr lang="ja-JP" altLang="ja-JP" sz="1100" kern="100" dirty="0">
                          <a:effectLst/>
                          <a:latin typeface="游明朝" panose="02020400000000000000" pitchFamily="18" charset="-128"/>
                          <a:ea typeface="+mn-ea"/>
                          <a:cs typeface="Times New Roman" panose="02020603050405020304" pitchFamily="18" charset="0"/>
                        </a:rPr>
                        <a:t>お年寄りや運転できない人が移動に不便を感じず、</a:t>
                      </a:r>
                      <a:endParaRPr lang="en-US" altLang="ja-JP" sz="1100" kern="100" dirty="0">
                        <a:effectLst/>
                        <a:latin typeface="游明朝" panose="02020400000000000000" pitchFamily="18" charset="-128"/>
                        <a:ea typeface="+mn-ea"/>
                        <a:cs typeface="Times New Roman" panose="02020603050405020304" pitchFamily="18" charset="0"/>
                      </a:endParaRPr>
                    </a:p>
                    <a:p>
                      <a:pPr algn="just"/>
                      <a:r>
                        <a:rPr lang="ja-JP" altLang="en-US" sz="1100" kern="100" dirty="0">
                          <a:effectLst/>
                          <a:latin typeface="游明朝" panose="02020400000000000000" pitchFamily="18" charset="-128"/>
                          <a:ea typeface="+mn-ea"/>
                          <a:cs typeface="Times New Roman" panose="02020603050405020304" pitchFamily="18" charset="0"/>
                        </a:rPr>
                        <a:t>　</a:t>
                      </a:r>
                      <a:r>
                        <a:rPr lang="ja-JP" altLang="ja-JP" sz="1100" kern="100" dirty="0">
                          <a:effectLst/>
                          <a:latin typeface="游明朝" panose="02020400000000000000" pitchFamily="18" charset="-128"/>
                          <a:ea typeface="+mn-ea"/>
                          <a:cs typeface="Times New Roman" panose="02020603050405020304" pitchFamily="18" charset="0"/>
                        </a:rPr>
                        <a:t>安心して生活できる交通環境を実現する。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■地域づくり</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・多世代による共助：</a:t>
                      </a:r>
                      <a:r>
                        <a:rPr lang="ja-JP" altLang="ja-JP" sz="1100" kern="100" dirty="0">
                          <a:effectLst/>
                          <a:latin typeface="游明朝" panose="02020400000000000000" pitchFamily="18" charset="-128"/>
                          <a:ea typeface="+mn-ea"/>
                          <a:cs typeface="Times New Roman" panose="02020603050405020304" pitchFamily="18" charset="0"/>
                        </a:rPr>
                        <a:t>若者が積極的に地域づくりに参画し、共助で問題を解決できる</a:t>
                      </a:r>
                      <a:endParaRPr lang="en-US" altLang="ja-JP" sz="1100" kern="100" dirty="0">
                        <a:effectLst/>
                        <a:latin typeface="游明朝" panose="02020400000000000000" pitchFamily="18" charset="-128"/>
                        <a:ea typeface="+mn-ea"/>
                        <a:cs typeface="Times New Roman" panose="02020603050405020304" pitchFamily="18" charset="0"/>
                      </a:endParaRPr>
                    </a:p>
                    <a:p>
                      <a:pPr algn="just"/>
                      <a:r>
                        <a:rPr lang="ja-JP" altLang="en-US" sz="1100" kern="100" dirty="0">
                          <a:effectLst/>
                          <a:latin typeface="游明朝" panose="02020400000000000000" pitchFamily="18" charset="-128"/>
                          <a:ea typeface="+mn-ea"/>
                          <a:cs typeface="Times New Roman" panose="02020603050405020304" pitchFamily="18" charset="0"/>
                        </a:rPr>
                        <a:t>　</a:t>
                      </a:r>
                      <a:r>
                        <a:rPr lang="ja-JP" altLang="ja-JP" sz="1100" kern="100" dirty="0">
                          <a:effectLst/>
                          <a:latin typeface="游明朝" panose="02020400000000000000" pitchFamily="18" charset="-128"/>
                          <a:ea typeface="+mn-ea"/>
                          <a:cs typeface="Times New Roman" panose="02020603050405020304" pitchFamily="18" charset="0"/>
                        </a:rPr>
                        <a:t>ような多世代活躍社会をつくる。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3161619623"/>
                  </a:ext>
                </a:extLst>
              </a:tr>
              <a:tr h="370840">
                <a:tc>
                  <a:txBody>
                    <a:bodyPr/>
                    <a:lstStyle/>
                    <a:p>
                      <a:pPr algn="ctr"/>
                      <a:r>
                        <a:rPr kumimoji="1" lang="ja-JP" altLang="en-US" sz="1200" b="1" dirty="0">
                          <a:solidFill>
                            <a:schemeClr val="tx1"/>
                          </a:solidFill>
                        </a:rPr>
                        <a:t>中間</a:t>
                      </a:r>
                      <a:endParaRPr kumimoji="1" lang="en-US" altLang="ja-JP" sz="1200" b="1" dirty="0">
                        <a:solidFill>
                          <a:schemeClr val="tx1"/>
                        </a:solidFill>
                      </a:endParaRPr>
                    </a:p>
                  </a:txBody>
                  <a:tcPr anchor="ctr"/>
                </a:tc>
                <a:tc>
                  <a:txBody>
                    <a:bodyPr/>
                    <a:lstStyle/>
                    <a:p>
                      <a:pPr algn="just"/>
                      <a:r>
                        <a:rPr lang="ja-JP" altLang="ja-JP" sz="1100" b="1" kern="100" dirty="0">
                          <a:solidFill>
                            <a:schemeClr val="tx1"/>
                          </a:solidFill>
                          <a:effectLst/>
                          <a:latin typeface="+mn-ea"/>
                          <a:ea typeface="+mn-ea"/>
                          <a:cs typeface="Times New Roman" panose="02020603050405020304" pitchFamily="18" charset="0"/>
                        </a:rPr>
                        <a:t>■交流</a:t>
                      </a:r>
                      <a:endParaRPr lang="ja-JP" altLang="ja-JP" sz="1100" kern="100" dirty="0">
                        <a:solidFill>
                          <a:schemeClr val="tx1"/>
                        </a:solidFill>
                        <a:effectLst/>
                        <a:latin typeface="+mn-ea"/>
                        <a:ea typeface="+mn-ea"/>
                        <a:cs typeface="Times New Roman" panose="02020603050405020304" pitchFamily="18" charset="0"/>
                      </a:endParaRPr>
                    </a:p>
                    <a:p>
                      <a:pPr algn="just"/>
                      <a:r>
                        <a:rPr lang="ja-JP" altLang="ja-JP" sz="1100" b="1" kern="100" dirty="0">
                          <a:solidFill>
                            <a:schemeClr val="tx1"/>
                          </a:solidFill>
                          <a:effectLst/>
                          <a:latin typeface="+mn-ea"/>
                          <a:ea typeface="+mn-ea"/>
                          <a:cs typeface="Times New Roman" panose="02020603050405020304" pitchFamily="18" charset="0"/>
                        </a:rPr>
                        <a:t>・気軽な交流の場：</a:t>
                      </a:r>
                      <a:r>
                        <a:rPr lang="ja-JP" altLang="ja-JP" sz="1100" kern="100" dirty="0">
                          <a:solidFill>
                            <a:schemeClr val="tx1"/>
                          </a:solidFill>
                          <a:effectLst/>
                          <a:latin typeface="+mn-ea"/>
                          <a:ea typeface="+mn-ea"/>
                          <a:cs typeface="Times New Roman" panose="02020603050405020304" pitchFamily="18" charset="0"/>
                        </a:rPr>
                        <a:t>外国人や市外の人が気軽に交流し立ち寄れる場、趣味や習い事</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a:t>
                      </a:r>
                      <a:r>
                        <a:rPr lang="ja-JP" altLang="ja-JP" sz="1100" kern="100" dirty="0">
                          <a:solidFill>
                            <a:schemeClr val="tx1"/>
                          </a:solidFill>
                          <a:effectLst/>
                          <a:latin typeface="+mn-ea"/>
                          <a:ea typeface="+mn-ea"/>
                          <a:cs typeface="Times New Roman" panose="02020603050405020304" pitchFamily="18" charset="0"/>
                        </a:rPr>
                        <a:t>などを楽しめる場をつくる。</a:t>
                      </a:r>
                    </a:p>
                    <a:p>
                      <a:pPr algn="just"/>
                      <a:r>
                        <a:rPr lang="ja-JP" altLang="ja-JP" sz="1100" b="1" kern="100" dirty="0">
                          <a:solidFill>
                            <a:schemeClr val="tx1"/>
                          </a:solidFill>
                          <a:effectLst/>
                          <a:latin typeface="+mn-ea"/>
                          <a:ea typeface="+mn-ea"/>
                          <a:cs typeface="Times New Roman" panose="02020603050405020304" pitchFamily="18" charset="0"/>
                        </a:rPr>
                        <a:t>・若者主体のイベント：</a:t>
                      </a:r>
                      <a:r>
                        <a:rPr lang="ja-JP" altLang="ja-JP" sz="1100" kern="100" dirty="0">
                          <a:solidFill>
                            <a:schemeClr val="tx1"/>
                          </a:solidFill>
                          <a:effectLst/>
                          <a:latin typeface="+mn-ea"/>
                          <a:ea typeface="+mn-ea"/>
                          <a:cs typeface="Times New Roman" panose="02020603050405020304" pitchFamily="18" charset="0"/>
                        </a:rPr>
                        <a:t>多くの世代が集まるような、若者主体のイベントを開催する。</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a:t>
                      </a:r>
                      <a:r>
                        <a:rPr lang="ja-JP" altLang="ja-JP" sz="1100" kern="100" dirty="0">
                          <a:solidFill>
                            <a:schemeClr val="tx1"/>
                          </a:solidFill>
                          <a:effectLst/>
                          <a:latin typeface="+mn-ea"/>
                          <a:ea typeface="+mn-ea"/>
                          <a:cs typeface="Times New Roman" panose="02020603050405020304" pitchFamily="18" charset="0"/>
                        </a:rPr>
                        <a:t>それを上の世代が応援する。</a:t>
                      </a:r>
                    </a:p>
                    <a:p>
                      <a:pPr algn="just"/>
                      <a:r>
                        <a:rPr lang="ja-JP" altLang="ja-JP" sz="1100" b="1" kern="100" dirty="0">
                          <a:solidFill>
                            <a:schemeClr val="tx1"/>
                          </a:solidFill>
                          <a:effectLst/>
                          <a:latin typeface="+mn-ea"/>
                          <a:ea typeface="+mn-ea"/>
                          <a:cs typeface="Times New Roman" panose="02020603050405020304" pitchFamily="18" charset="0"/>
                        </a:rPr>
                        <a:t>■交通</a:t>
                      </a:r>
                      <a:endParaRPr lang="ja-JP" altLang="ja-JP" sz="1100" kern="100" dirty="0">
                        <a:solidFill>
                          <a:schemeClr val="tx1"/>
                        </a:solidFill>
                        <a:effectLst/>
                        <a:latin typeface="+mn-ea"/>
                        <a:ea typeface="+mn-ea"/>
                        <a:cs typeface="Times New Roman" panose="02020603050405020304" pitchFamily="18" charset="0"/>
                      </a:endParaRPr>
                    </a:p>
                    <a:p>
                      <a:pPr algn="just"/>
                      <a:r>
                        <a:rPr lang="ja-JP" altLang="ja-JP" sz="1100" b="1" kern="100" dirty="0">
                          <a:solidFill>
                            <a:schemeClr val="tx1"/>
                          </a:solidFill>
                          <a:effectLst/>
                          <a:latin typeface="+mn-ea"/>
                          <a:ea typeface="+mn-ea"/>
                          <a:cs typeface="Times New Roman" panose="02020603050405020304" pitchFamily="18" charset="0"/>
                        </a:rPr>
                        <a:t>・公共交通の機能強化：</a:t>
                      </a:r>
                      <a:r>
                        <a:rPr lang="ja-JP" altLang="ja-JP" sz="1100" kern="100" dirty="0">
                          <a:solidFill>
                            <a:schemeClr val="tx1"/>
                          </a:solidFill>
                          <a:effectLst/>
                          <a:latin typeface="+mn-ea"/>
                          <a:ea typeface="+mn-ea"/>
                          <a:cs typeface="Times New Roman" panose="02020603050405020304" pitchFamily="18" charset="0"/>
                        </a:rPr>
                        <a:t>人がスムーズに移動でき、市内を歩いて楽しめるように、</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a:t>
                      </a:r>
                      <a:r>
                        <a:rPr lang="ja-JP" altLang="ja-JP" sz="1100" kern="100" dirty="0">
                          <a:solidFill>
                            <a:schemeClr val="tx1"/>
                          </a:solidFill>
                          <a:effectLst/>
                          <a:latin typeface="+mn-ea"/>
                          <a:ea typeface="+mn-ea"/>
                          <a:cs typeface="Times New Roman" panose="02020603050405020304" pitchFamily="18" charset="0"/>
                        </a:rPr>
                        <a:t>公共交通の機能を強化する。地域内で移動手段を確保する。</a:t>
                      </a:r>
                    </a:p>
                    <a:p>
                      <a:pPr algn="just"/>
                      <a:r>
                        <a:rPr lang="ja-JP" altLang="ja-JP" sz="1100" b="1" kern="100" dirty="0">
                          <a:solidFill>
                            <a:schemeClr val="tx1"/>
                          </a:solidFill>
                          <a:effectLst/>
                          <a:latin typeface="+mn-ea"/>
                          <a:ea typeface="+mn-ea"/>
                          <a:cs typeface="Times New Roman" panose="02020603050405020304" pitchFamily="18" charset="0"/>
                        </a:rPr>
                        <a:t>■地域づくり</a:t>
                      </a:r>
                      <a:endParaRPr lang="ja-JP" altLang="ja-JP" sz="1100" kern="100" dirty="0">
                        <a:solidFill>
                          <a:schemeClr val="tx1"/>
                        </a:solidFill>
                        <a:effectLst/>
                        <a:latin typeface="+mn-ea"/>
                        <a:ea typeface="+mn-ea"/>
                        <a:cs typeface="Times New Roman" panose="02020603050405020304" pitchFamily="18" charset="0"/>
                      </a:endParaRPr>
                    </a:p>
                    <a:p>
                      <a:pPr algn="just"/>
                      <a:r>
                        <a:rPr lang="ja-JP" altLang="ja-JP" sz="1100" b="1" kern="100" dirty="0">
                          <a:solidFill>
                            <a:schemeClr val="tx1"/>
                          </a:solidFill>
                          <a:effectLst/>
                          <a:latin typeface="+mn-ea"/>
                          <a:ea typeface="+mn-ea"/>
                          <a:cs typeface="Times New Roman" panose="02020603050405020304" pitchFamily="18" charset="0"/>
                        </a:rPr>
                        <a:t>・地域づくりの推進：</a:t>
                      </a:r>
                      <a:r>
                        <a:rPr lang="ja-JP" altLang="ja-JP" sz="1100" kern="100" dirty="0">
                          <a:solidFill>
                            <a:schemeClr val="tx1"/>
                          </a:solidFill>
                          <a:effectLst/>
                          <a:latin typeface="+mn-ea"/>
                          <a:ea typeface="+mn-ea"/>
                          <a:cs typeface="Times New Roman" panose="02020603050405020304" pitchFamily="18" charset="0"/>
                        </a:rPr>
                        <a:t>福祉・教育に力を入れ</a:t>
                      </a:r>
                      <a:r>
                        <a:rPr lang="ja-JP" altLang="en-US" sz="1100" kern="100" dirty="0">
                          <a:solidFill>
                            <a:schemeClr val="tx1"/>
                          </a:solidFill>
                          <a:effectLst/>
                          <a:latin typeface="+mn-ea"/>
                          <a:ea typeface="+mn-ea"/>
                          <a:cs typeface="Times New Roman" panose="02020603050405020304" pitchFamily="18" charset="0"/>
                        </a:rPr>
                        <a:t>、</a:t>
                      </a:r>
                      <a:r>
                        <a:rPr lang="ja-JP" altLang="ja-JP" sz="1100" kern="100" dirty="0">
                          <a:solidFill>
                            <a:schemeClr val="tx1"/>
                          </a:solidFill>
                          <a:effectLst/>
                          <a:latin typeface="+mn-ea"/>
                          <a:ea typeface="+mn-ea"/>
                          <a:cs typeface="Times New Roman" panose="02020603050405020304" pitchFamily="18" charset="0"/>
                        </a:rPr>
                        <a:t>子どもや高齢者に優しいまちづくりを</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a:t>
                      </a:r>
                      <a:r>
                        <a:rPr lang="ja-JP" altLang="ja-JP" sz="1100" kern="100" dirty="0">
                          <a:solidFill>
                            <a:schemeClr val="tx1"/>
                          </a:solidFill>
                          <a:effectLst/>
                          <a:latin typeface="+mn-ea"/>
                          <a:ea typeface="+mn-ea"/>
                          <a:cs typeface="Times New Roman" panose="02020603050405020304" pitchFamily="18" charset="0"/>
                        </a:rPr>
                        <a:t>進める。</a:t>
                      </a:r>
                      <a:r>
                        <a:rPr lang="ja-JP" altLang="en-US" sz="1100" kern="100" dirty="0">
                          <a:solidFill>
                            <a:schemeClr val="tx1"/>
                          </a:solidFill>
                          <a:effectLst/>
                          <a:latin typeface="+mn-ea"/>
                          <a:ea typeface="+mn-ea"/>
                          <a:cs typeface="Times New Roman" panose="02020603050405020304" pitchFamily="18" charset="0"/>
                        </a:rPr>
                        <a:t>あいさつ</a:t>
                      </a:r>
                      <a:r>
                        <a:rPr lang="ja-JP" altLang="ja-JP" sz="1100" kern="100" dirty="0">
                          <a:solidFill>
                            <a:schemeClr val="tx1"/>
                          </a:solidFill>
                          <a:effectLst/>
                          <a:latin typeface="+mn-ea"/>
                          <a:ea typeface="+mn-ea"/>
                          <a:cs typeface="Times New Roman" panose="02020603050405020304" pitchFamily="18" charset="0"/>
                        </a:rPr>
                        <a:t>の絶えないコミュニティを維持し、情報・施策の差を解消する。</a:t>
                      </a:r>
                    </a:p>
                    <a:p>
                      <a:pPr algn="just"/>
                      <a:r>
                        <a:rPr lang="ja-JP" altLang="ja-JP" sz="1100" b="1" kern="100" dirty="0">
                          <a:solidFill>
                            <a:schemeClr val="tx1"/>
                          </a:solidFill>
                          <a:effectLst/>
                          <a:latin typeface="+mn-ea"/>
                          <a:ea typeface="+mn-ea"/>
                          <a:cs typeface="Times New Roman" panose="02020603050405020304" pitchFamily="18" charset="0"/>
                        </a:rPr>
                        <a:t>・世代間交流の強化：</a:t>
                      </a:r>
                      <a:r>
                        <a:rPr lang="ja-JP" altLang="ja-JP" sz="1100" kern="100" dirty="0">
                          <a:solidFill>
                            <a:schemeClr val="tx1"/>
                          </a:solidFill>
                          <a:effectLst/>
                          <a:latin typeface="+mn-ea"/>
                          <a:ea typeface="+mn-ea"/>
                          <a:cs typeface="Times New Roman" panose="02020603050405020304" pitchFamily="18" charset="0"/>
                        </a:rPr>
                        <a:t>世代を超えた話し合いの場を作り</a:t>
                      </a:r>
                      <a:r>
                        <a:rPr lang="ja-JP" altLang="en-US" sz="1100" kern="100" dirty="0">
                          <a:solidFill>
                            <a:schemeClr val="tx1"/>
                          </a:solidFill>
                          <a:effectLst/>
                          <a:latin typeface="+mn-ea"/>
                          <a:ea typeface="+mn-ea"/>
                          <a:cs typeface="Times New Roman" panose="02020603050405020304" pitchFamily="18" charset="0"/>
                        </a:rPr>
                        <a:t>、</a:t>
                      </a:r>
                      <a:r>
                        <a:rPr lang="ja-JP" altLang="ja-JP" sz="1100" kern="100" dirty="0">
                          <a:solidFill>
                            <a:schemeClr val="tx1"/>
                          </a:solidFill>
                          <a:effectLst/>
                          <a:latin typeface="+mn-ea"/>
                          <a:ea typeface="+mn-ea"/>
                          <a:cs typeface="Times New Roman" panose="02020603050405020304" pitchFamily="18" charset="0"/>
                        </a:rPr>
                        <a:t>意見を尊重し合う。</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a:t>
                      </a:r>
                      <a:r>
                        <a:rPr lang="ja-JP" altLang="ja-JP" sz="1100" kern="100" dirty="0">
                          <a:solidFill>
                            <a:schemeClr val="tx1"/>
                          </a:solidFill>
                          <a:effectLst/>
                          <a:latin typeface="+mn-ea"/>
                          <a:ea typeface="+mn-ea"/>
                          <a:cs typeface="Times New Roman" panose="02020603050405020304" pitchFamily="18" charset="0"/>
                        </a:rPr>
                        <a:t>イベントに多世代が参加し</a:t>
                      </a:r>
                      <a:r>
                        <a:rPr lang="ja-JP" altLang="en-US" sz="1100" kern="100" dirty="0">
                          <a:solidFill>
                            <a:schemeClr val="tx1"/>
                          </a:solidFill>
                          <a:effectLst/>
                          <a:latin typeface="+mn-ea"/>
                          <a:ea typeface="+mn-ea"/>
                          <a:cs typeface="Times New Roman" panose="02020603050405020304" pitchFamily="18" charset="0"/>
                        </a:rPr>
                        <a:t>、</a:t>
                      </a:r>
                      <a:r>
                        <a:rPr lang="ja-JP" altLang="ja-JP" sz="1100" kern="100" dirty="0">
                          <a:solidFill>
                            <a:schemeClr val="tx1"/>
                          </a:solidFill>
                          <a:effectLst/>
                          <a:latin typeface="+mn-ea"/>
                          <a:ea typeface="+mn-ea"/>
                          <a:cs typeface="Times New Roman" panose="02020603050405020304" pitchFamily="18" charset="0"/>
                        </a:rPr>
                        <a:t>若者が主体的に活動できる環境を作る。</a:t>
                      </a:r>
                    </a:p>
                  </a:txBody>
                  <a:tcPr anchor="ctr"/>
                </a:tc>
                <a:extLst>
                  <a:ext uri="{0D108BD9-81ED-4DB2-BD59-A6C34878D82A}">
                    <a16:rowId xmlns:a16="http://schemas.microsoft.com/office/drawing/2014/main" val="537381998"/>
                  </a:ext>
                </a:extLst>
              </a:tr>
              <a:tr h="370840">
                <a:tc>
                  <a:txBody>
                    <a:bodyPr/>
                    <a:lstStyle/>
                    <a:p>
                      <a:pPr algn="ctr"/>
                      <a:r>
                        <a:rPr kumimoji="1" lang="ja-JP" altLang="en-US" sz="1200" b="1" dirty="0">
                          <a:solidFill>
                            <a:schemeClr val="tx1"/>
                          </a:solidFill>
                        </a:rPr>
                        <a:t>具体的</a:t>
                      </a:r>
                      <a:endParaRPr kumimoji="1" lang="en-US" altLang="ja-JP" sz="1200" b="1" dirty="0">
                        <a:solidFill>
                          <a:schemeClr val="tx1"/>
                        </a:solidFill>
                      </a:endParaRPr>
                    </a:p>
                  </a:txBody>
                  <a:tcPr anchor="ctr"/>
                </a:tc>
                <a:tc>
                  <a:txBody>
                    <a:bodyPr/>
                    <a:lstStyle/>
                    <a:p>
                      <a:pPr algn="just"/>
                      <a:r>
                        <a:rPr lang="ja-JP" altLang="en-US" sz="1100" b="1" kern="100" dirty="0">
                          <a:solidFill>
                            <a:schemeClr val="tx1"/>
                          </a:solidFill>
                          <a:effectLst/>
                          <a:latin typeface="+mn-ea"/>
                          <a:ea typeface="+mn-ea"/>
                          <a:cs typeface="Times New Roman" panose="02020603050405020304" pitchFamily="18" charset="0"/>
                        </a:rPr>
                        <a:t>■交流</a:t>
                      </a:r>
                    </a:p>
                    <a:p>
                      <a:pPr algn="just"/>
                      <a:r>
                        <a:rPr lang="ja-JP" altLang="en-US" sz="1100" b="1" kern="100" dirty="0">
                          <a:solidFill>
                            <a:schemeClr val="tx1"/>
                          </a:solidFill>
                          <a:effectLst/>
                          <a:latin typeface="+mn-ea"/>
                          <a:ea typeface="+mn-ea"/>
                          <a:cs typeface="Times New Roman" panose="02020603050405020304" pitchFamily="18" charset="0"/>
                        </a:rPr>
                        <a:t>・世代間交流：</a:t>
                      </a:r>
                      <a:r>
                        <a:rPr lang="ja-JP" altLang="en-US" sz="1100" kern="100" dirty="0">
                          <a:solidFill>
                            <a:schemeClr val="tx1"/>
                          </a:solidFill>
                          <a:effectLst/>
                          <a:latin typeface="+mn-ea"/>
                          <a:ea typeface="+mn-ea"/>
                          <a:cs typeface="Times New Roman" panose="02020603050405020304" pitchFamily="18" charset="0"/>
                        </a:rPr>
                        <a:t>世代を超えて話し合える場を作り、ベテランと若者がお互いの意見を</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尊重し対話する。</a:t>
                      </a:r>
                    </a:p>
                    <a:p>
                      <a:pPr algn="just"/>
                      <a:r>
                        <a:rPr lang="ja-JP" altLang="en-US" sz="1100" b="1" kern="100" dirty="0">
                          <a:solidFill>
                            <a:schemeClr val="tx1"/>
                          </a:solidFill>
                          <a:effectLst/>
                          <a:latin typeface="+mn-ea"/>
                          <a:ea typeface="+mn-ea"/>
                          <a:cs typeface="Times New Roman" panose="02020603050405020304" pitchFamily="18" charset="0"/>
                        </a:rPr>
                        <a:t>・協力と持続可能性：</a:t>
                      </a:r>
                      <a:r>
                        <a:rPr lang="ja-JP" altLang="en-US" sz="1100" kern="100" dirty="0">
                          <a:solidFill>
                            <a:schemeClr val="tx1"/>
                          </a:solidFill>
                          <a:effectLst/>
                          <a:latin typeface="+mn-ea"/>
                          <a:ea typeface="+mn-ea"/>
                          <a:cs typeface="Times New Roman" panose="02020603050405020304" pitchFamily="18" charset="0"/>
                        </a:rPr>
                        <a:t>地域の仲間が協力し合い、無理なく楽しみながら取り組む環境</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を作る。</a:t>
                      </a:r>
                    </a:p>
                    <a:p>
                      <a:pPr algn="just"/>
                      <a:r>
                        <a:rPr lang="ja-JP" altLang="en-US" sz="1100" b="1" kern="100" dirty="0">
                          <a:solidFill>
                            <a:schemeClr val="tx1"/>
                          </a:solidFill>
                          <a:effectLst/>
                          <a:latin typeface="+mn-ea"/>
                          <a:ea typeface="+mn-ea"/>
                          <a:cs typeface="Times New Roman" panose="02020603050405020304" pitchFamily="18" charset="0"/>
                        </a:rPr>
                        <a:t>■交通</a:t>
                      </a:r>
                    </a:p>
                    <a:p>
                      <a:pPr algn="just"/>
                      <a:r>
                        <a:rPr lang="ja-JP" altLang="en-US" sz="1100" b="1" kern="100" dirty="0">
                          <a:solidFill>
                            <a:schemeClr val="tx1"/>
                          </a:solidFill>
                          <a:effectLst/>
                          <a:latin typeface="+mn-ea"/>
                          <a:ea typeface="+mn-ea"/>
                          <a:cs typeface="Times New Roman" panose="02020603050405020304" pitchFamily="18" charset="0"/>
                        </a:rPr>
                        <a:t>・交通インフラの改善：</a:t>
                      </a:r>
                      <a:r>
                        <a:rPr lang="ja-JP" altLang="en-US" sz="1100" kern="100" dirty="0">
                          <a:solidFill>
                            <a:schemeClr val="tx1"/>
                          </a:solidFill>
                          <a:effectLst/>
                          <a:latin typeface="+mn-ea"/>
                          <a:ea typeface="+mn-ea"/>
                          <a:cs typeface="Times New Roman" panose="02020603050405020304" pitchFamily="18" charset="0"/>
                        </a:rPr>
                        <a:t>一ノ関駅に東西自由通路を設け、市街地の交通をユニバー</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サルデザイン化する。</a:t>
                      </a:r>
                    </a:p>
                    <a:p>
                      <a:pPr algn="just"/>
                      <a:r>
                        <a:rPr lang="ja-JP" altLang="en-US" sz="1100" b="1" kern="100" dirty="0">
                          <a:solidFill>
                            <a:schemeClr val="tx1"/>
                          </a:solidFill>
                          <a:effectLst/>
                          <a:latin typeface="+mn-ea"/>
                          <a:ea typeface="+mn-ea"/>
                          <a:cs typeface="Times New Roman" panose="02020603050405020304" pitchFamily="18" charset="0"/>
                        </a:rPr>
                        <a:t>・公共交通の充実：</a:t>
                      </a:r>
                      <a:r>
                        <a:rPr lang="ja-JP" altLang="en-US" sz="1100" kern="100" dirty="0">
                          <a:solidFill>
                            <a:schemeClr val="tx1"/>
                          </a:solidFill>
                          <a:effectLst/>
                          <a:latin typeface="+mn-ea"/>
                          <a:ea typeface="+mn-ea"/>
                          <a:cs typeface="Times New Roman" panose="02020603050405020304" pitchFamily="18" charset="0"/>
                        </a:rPr>
                        <a:t>市民センター間のシャトルバスやデマンドタクシーの運行、</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鉄道沿線の土地利用活性化、自家用有償旅客運送の自由化に関する社会実験等の</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取組を行う。</a:t>
                      </a:r>
                    </a:p>
                    <a:p>
                      <a:pPr algn="just"/>
                      <a:r>
                        <a:rPr lang="ja-JP" altLang="en-US" sz="1100" b="1" kern="100" dirty="0">
                          <a:solidFill>
                            <a:schemeClr val="tx1"/>
                          </a:solidFill>
                          <a:effectLst/>
                          <a:latin typeface="+mn-ea"/>
                          <a:ea typeface="+mn-ea"/>
                          <a:cs typeface="Times New Roman" panose="02020603050405020304" pitchFamily="18" charset="0"/>
                        </a:rPr>
                        <a:t>■地域づくり</a:t>
                      </a:r>
                    </a:p>
                    <a:p>
                      <a:pPr algn="just"/>
                      <a:r>
                        <a:rPr lang="ja-JP" altLang="en-US" sz="1100" b="1" kern="100" dirty="0">
                          <a:solidFill>
                            <a:schemeClr val="tx1"/>
                          </a:solidFill>
                          <a:effectLst/>
                          <a:latin typeface="+mn-ea"/>
                          <a:ea typeface="+mn-ea"/>
                          <a:cs typeface="Times New Roman" panose="02020603050405020304" pitchFamily="18" charset="0"/>
                        </a:rPr>
                        <a:t>・地域の魅力を知る機会：</a:t>
                      </a:r>
                      <a:r>
                        <a:rPr lang="ja-JP" altLang="en-US" sz="1100" kern="100" dirty="0">
                          <a:solidFill>
                            <a:schemeClr val="tx1"/>
                          </a:solidFill>
                          <a:effectLst/>
                          <a:latin typeface="+mn-ea"/>
                          <a:ea typeface="+mn-ea"/>
                          <a:cs typeface="Times New Roman" panose="02020603050405020304" pitchFamily="18" charset="0"/>
                        </a:rPr>
                        <a:t>地域の魅力を知る機会をつくる。</a:t>
                      </a:r>
                    </a:p>
                    <a:p>
                      <a:pPr algn="just"/>
                      <a:r>
                        <a:rPr lang="ja-JP" altLang="en-US" sz="1100" b="1" kern="100" dirty="0">
                          <a:solidFill>
                            <a:schemeClr val="tx1"/>
                          </a:solidFill>
                          <a:effectLst/>
                          <a:latin typeface="+mn-ea"/>
                          <a:ea typeface="+mn-ea"/>
                          <a:cs typeface="Times New Roman" panose="02020603050405020304" pitchFamily="18" charset="0"/>
                        </a:rPr>
                        <a:t>・世代間交流の促進：</a:t>
                      </a:r>
                      <a:r>
                        <a:rPr lang="ja-JP" altLang="en-US" sz="1100" kern="100" dirty="0">
                          <a:solidFill>
                            <a:schemeClr val="tx1"/>
                          </a:solidFill>
                          <a:effectLst/>
                          <a:latin typeface="+mn-ea"/>
                          <a:ea typeface="+mn-ea"/>
                          <a:cs typeface="Times New Roman" panose="02020603050405020304" pitchFamily="18" charset="0"/>
                        </a:rPr>
                        <a:t>高校生のボランティア活動や若者向けの体育館利用を通じて、</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地域とつながる機会を増やす。</a:t>
                      </a:r>
                    </a:p>
                    <a:p>
                      <a:pPr algn="just"/>
                      <a:r>
                        <a:rPr lang="ja-JP" altLang="en-US" sz="1100" b="1" kern="100" dirty="0">
                          <a:solidFill>
                            <a:schemeClr val="tx1"/>
                          </a:solidFill>
                          <a:effectLst/>
                          <a:latin typeface="+mn-ea"/>
                          <a:ea typeface="+mn-ea"/>
                          <a:cs typeface="Times New Roman" panose="02020603050405020304" pitchFamily="18" charset="0"/>
                        </a:rPr>
                        <a:t>・地域の協働と連携：</a:t>
                      </a:r>
                      <a:r>
                        <a:rPr lang="ja-JP" altLang="en-US" sz="1100" kern="100" dirty="0">
                          <a:solidFill>
                            <a:schemeClr val="tx1"/>
                          </a:solidFill>
                          <a:effectLst/>
                          <a:latin typeface="+mn-ea"/>
                          <a:ea typeface="+mn-ea"/>
                          <a:cs typeface="Times New Roman" panose="02020603050405020304" pitchFamily="18" charset="0"/>
                        </a:rPr>
                        <a:t>地域行事を活用して若者同士の交流を促す。</a:t>
                      </a:r>
                      <a:endParaRPr lang="en-US" altLang="ja-JP" sz="1100" kern="100" dirty="0">
                        <a:solidFill>
                          <a:schemeClr val="tx1"/>
                        </a:solidFill>
                        <a:effectLst/>
                        <a:latin typeface="+mn-ea"/>
                        <a:ea typeface="+mn-ea"/>
                        <a:cs typeface="Times New Roman" panose="02020603050405020304" pitchFamily="18" charset="0"/>
                      </a:endParaRPr>
                    </a:p>
                    <a:p>
                      <a:pPr algn="just"/>
                      <a:r>
                        <a:rPr lang="ja-JP" altLang="en-US" sz="1100" kern="100" dirty="0">
                          <a:solidFill>
                            <a:schemeClr val="tx1"/>
                          </a:solidFill>
                          <a:effectLst/>
                          <a:latin typeface="+mn-ea"/>
                          <a:ea typeface="+mn-ea"/>
                          <a:cs typeface="Times New Roman" panose="02020603050405020304" pitchFamily="18" charset="0"/>
                        </a:rPr>
                        <a:t>　学校との連携を深め、地域全体の協力体制を強化する。</a:t>
                      </a:r>
                    </a:p>
                  </a:txBody>
                  <a:tcPr anchor="ctr"/>
                </a:tc>
                <a:extLst>
                  <a:ext uri="{0D108BD9-81ED-4DB2-BD59-A6C34878D82A}">
                    <a16:rowId xmlns:a16="http://schemas.microsoft.com/office/drawing/2014/main" val="2411991826"/>
                  </a:ext>
                </a:extLst>
              </a:tr>
            </a:tbl>
          </a:graphicData>
        </a:graphic>
      </p:graphicFrame>
      <p:graphicFrame>
        <p:nvGraphicFramePr>
          <p:cNvPr id="2" name="表 1">
            <a:extLst>
              <a:ext uri="{FF2B5EF4-FFF2-40B4-BE49-F238E27FC236}">
                <a16:creationId xmlns:a16="http://schemas.microsoft.com/office/drawing/2014/main" id="{FF339B50-7A46-CF75-BA2A-D4FEC337A934}"/>
              </a:ext>
            </a:extLst>
          </p:cNvPr>
          <p:cNvGraphicFramePr>
            <a:graphicFrameLocks noGrp="1"/>
          </p:cNvGraphicFramePr>
          <p:nvPr>
            <p:extLst>
              <p:ext uri="{D42A27DB-BD31-4B8C-83A1-F6EECF244321}">
                <p14:modId xmlns:p14="http://schemas.microsoft.com/office/powerpoint/2010/main" val="1383354711"/>
              </p:ext>
            </p:extLst>
          </p:nvPr>
        </p:nvGraphicFramePr>
        <p:xfrm>
          <a:off x="309114" y="7548020"/>
          <a:ext cx="6235200" cy="1687560"/>
        </p:xfrm>
        <a:graphic>
          <a:graphicData uri="http://schemas.openxmlformats.org/drawingml/2006/table">
            <a:tbl>
              <a:tblPr firstRow="1" bandRow="1">
                <a:tableStyleId>{21E4AEA4-8DFA-4A89-87EB-49C32662AFE0}</a:tableStyleId>
              </a:tblPr>
              <a:tblGrid>
                <a:gridCol w="641862">
                  <a:extLst>
                    <a:ext uri="{9D8B030D-6E8A-4147-A177-3AD203B41FA5}">
                      <a16:colId xmlns:a16="http://schemas.microsoft.com/office/drawing/2014/main" val="591653542"/>
                    </a:ext>
                  </a:extLst>
                </a:gridCol>
                <a:gridCol w="5593338">
                  <a:extLst>
                    <a:ext uri="{9D8B030D-6E8A-4147-A177-3AD203B41FA5}">
                      <a16:colId xmlns:a16="http://schemas.microsoft.com/office/drawing/2014/main" val="1322647002"/>
                    </a:ext>
                  </a:extLst>
                </a:gridCol>
              </a:tblGrid>
              <a:tr h="331200">
                <a:tc gridSpan="2">
                  <a:txBody>
                    <a:bodyPr/>
                    <a:lstStyle/>
                    <a:p>
                      <a:pPr algn="ctr"/>
                      <a:r>
                        <a:rPr lang="ja-JP" altLang="ja-JP" sz="1200" kern="100" dirty="0">
                          <a:effectLst/>
                          <a:latin typeface="游明朝" panose="02020400000000000000" pitchFamily="18" charset="-128"/>
                          <a:ea typeface="+mn-ea"/>
                          <a:cs typeface="Times New Roman" panose="02020603050405020304" pitchFamily="18" charset="0"/>
                        </a:rPr>
                        <a:t>医療</a:t>
                      </a:r>
                      <a:r>
                        <a:rPr lang="ja-JP" altLang="en-US" sz="1200" kern="100" dirty="0">
                          <a:effectLst/>
                          <a:latin typeface="游明朝" panose="02020400000000000000" pitchFamily="18" charset="-128"/>
                          <a:ea typeface="+mn-ea"/>
                          <a:cs typeface="Times New Roman" panose="02020603050405020304" pitchFamily="18" charset="0"/>
                        </a:rPr>
                        <a:t>・</a:t>
                      </a:r>
                      <a:r>
                        <a:rPr lang="ja-JP" altLang="ja-JP" sz="1200" kern="100" dirty="0">
                          <a:effectLst/>
                          <a:latin typeface="游明朝" panose="02020400000000000000" pitchFamily="18" charset="-128"/>
                          <a:ea typeface="+mn-ea"/>
                          <a:cs typeface="Times New Roman" panose="02020603050405020304" pitchFamily="18" charset="0"/>
                        </a:rPr>
                        <a:t>福祉</a:t>
                      </a:r>
                      <a:r>
                        <a:rPr lang="ja-JP" altLang="en-US" sz="1200" kern="100" dirty="0">
                          <a:effectLst/>
                          <a:latin typeface="游明朝" panose="02020400000000000000" pitchFamily="18" charset="-128"/>
                          <a:ea typeface="+mn-ea"/>
                          <a:cs typeface="Times New Roman" panose="02020603050405020304" pitchFamily="18" charset="0"/>
                        </a:rPr>
                        <a:t>・</a:t>
                      </a:r>
                      <a:r>
                        <a:rPr lang="ja-JP" altLang="ja-JP" sz="1200" kern="100" dirty="0">
                          <a:effectLst/>
                          <a:latin typeface="游明朝" panose="02020400000000000000" pitchFamily="18" charset="-128"/>
                          <a:ea typeface="+mn-ea"/>
                          <a:cs typeface="Times New Roman" panose="02020603050405020304" pitchFamily="18" charset="0"/>
                        </a:rPr>
                        <a:t>防犯・防災</a:t>
                      </a:r>
                      <a:endParaRPr lang="ja-JP" altLang="en-US" sz="1200" kern="100" dirty="0">
                        <a:effectLst/>
                      </a:endParaRPr>
                    </a:p>
                  </a:txBody>
                  <a:tcPr anchor="ctr"/>
                </a:tc>
                <a:tc hMerge="1">
                  <a:txBody>
                    <a:bodyPr/>
                    <a:lstStyle/>
                    <a:p>
                      <a:endParaRPr kumimoji="1" lang="ja-JP" altLang="en-US" dirty="0"/>
                    </a:p>
                  </a:txBody>
                  <a:tcPr>
                    <a:solidFill>
                      <a:srgbClr val="FF6600"/>
                    </a:solidFill>
                  </a:tcPr>
                </a:tc>
                <a:extLst>
                  <a:ext uri="{0D108BD9-81ED-4DB2-BD59-A6C34878D82A}">
                    <a16:rowId xmlns:a16="http://schemas.microsoft.com/office/drawing/2014/main" val="4136032870"/>
                  </a:ext>
                </a:extLst>
              </a:tr>
              <a:tr h="370840">
                <a:tc>
                  <a:txBody>
                    <a:bodyPr/>
                    <a:lstStyle/>
                    <a:p>
                      <a:pPr algn="ctr"/>
                      <a:r>
                        <a:rPr kumimoji="1" lang="ja-JP" altLang="en-US" sz="1200" b="1" dirty="0">
                          <a:solidFill>
                            <a:schemeClr val="tx1"/>
                          </a:solidFill>
                        </a:rPr>
                        <a:t>中間</a:t>
                      </a:r>
                      <a:endParaRPr kumimoji="1" lang="en-US" altLang="ja-JP" sz="1200" b="1" dirty="0">
                        <a:solidFill>
                          <a:schemeClr val="tx1"/>
                        </a:solidFill>
                      </a:endParaRPr>
                    </a:p>
                  </a:txBody>
                  <a:tcPr anchor="ctr"/>
                </a:tc>
                <a:tc>
                  <a:txBody>
                    <a:bodyPr/>
                    <a:lstStyle/>
                    <a:p>
                      <a:pPr algn="just"/>
                      <a:r>
                        <a:rPr lang="ja-JP" altLang="ja-JP" sz="1100" b="1" kern="100" dirty="0">
                          <a:effectLst/>
                          <a:latin typeface="游明朝" panose="02020400000000000000" pitchFamily="18" charset="-128"/>
                          <a:ea typeface="+mn-ea"/>
                          <a:cs typeface="Times New Roman" panose="02020603050405020304" pitchFamily="18" charset="0"/>
                        </a:rPr>
                        <a:t>■福祉</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・介護サービスの拡充：</a:t>
                      </a:r>
                      <a:r>
                        <a:rPr lang="ja-JP" altLang="ja-JP" sz="1100" kern="100" dirty="0">
                          <a:effectLst/>
                          <a:latin typeface="游明朝" panose="02020400000000000000" pitchFamily="18" charset="-128"/>
                          <a:ea typeface="+mn-ea"/>
                          <a:cs typeface="Times New Roman" panose="02020603050405020304" pitchFamily="18" charset="0"/>
                        </a:rPr>
                        <a:t>介護関連の市民向けサービスを増やす</a:t>
                      </a:r>
                      <a:r>
                        <a:rPr lang="ja-JP" altLang="en-US" sz="1100" kern="100" dirty="0">
                          <a:effectLst/>
                          <a:latin typeface="游明朝" panose="02020400000000000000" pitchFamily="18" charset="-128"/>
                          <a:ea typeface="+mn-ea"/>
                          <a:cs typeface="Times New Roman" panose="02020603050405020304" pitchFamily="18" charset="0"/>
                        </a:rPr>
                        <a:t>。</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3161619623"/>
                  </a:ext>
                </a:extLst>
              </a:tr>
              <a:tr h="370840">
                <a:tc>
                  <a:txBody>
                    <a:bodyPr/>
                    <a:lstStyle/>
                    <a:p>
                      <a:pPr algn="ctr"/>
                      <a:r>
                        <a:rPr kumimoji="1" lang="ja-JP" altLang="en-US" sz="1200" b="1" dirty="0">
                          <a:solidFill>
                            <a:schemeClr val="tx1"/>
                          </a:solidFill>
                        </a:rPr>
                        <a:t>具体的</a:t>
                      </a:r>
                      <a:endParaRPr kumimoji="1" lang="en-US" altLang="ja-JP" sz="1200" b="1" dirty="0">
                        <a:solidFill>
                          <a:schemeClr val="tx1"/>
                        </a:solidFill>
                      </a:endParaRPr>
                    </a:p>
                  </a:txBody>
                  <a:tcPr anchor="ctr"/>
                </a:tc>
                <a:tc>
                  <a:txBody>
                    <a:bodyPr/>
                    <a:lstStyle/>
                    <a:p>
                      <a:pPr algn="just"/>
                      <a:r>
                        <a:rPr lang="ja-JP" altLang="ja-JP" sz="1100" b="1" kern="100" dirty="0">
                          <a:effectLst/>
                          <a:latin typeface="游明朝" panose="02020400000000000000" pitchFamily="18" charset="-128"/>
                          <a:ea typeface="+mn-ea"/>
                          <a:cs typeface="Times New Roman" panose="02020603050405020304" pitchFamily="18" charset="0"/>
                        </a:rPr>
                        <a:t>■福祉</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100" b="1" kern="100" dirty="0">
                          <a:effectLst/>
                          <a:latin typeface="游明朝" panose="02020400000000000000" pitchFamily="18" charset="-128"/>
                          <a:ea typeface="+mn-ea"/>
                          <a:cs typeface="Times New Roman" panose="02020603050405020304" pitchFamily="18" charset="0"/>
                        </a:rPr>
                        <a:t>・高齢者の居場所づくり：</a:t>
                      </a:r>
                      <a:r>
                        <a:rPr lang="ja-JP" altLang="en-US" sz="1100" b="0" kern="100" dirty="0">
                          <a:effectLst/>
                          <a:latin typeface="游明朝" panose="02020400000000000000" pitchFamily="18" charset="-128"/>
                          <a:ea typeface="+mn-ea"/>
                          <a:cs typeface="Times New Roman" panose="02020603050405020304" pitchFamily="18" charset="0"/>
                        </a:rPr>
                        <a:t>高齢者の拠点としてシェアハウスづくりを進める。</a:t>
                      </a:r>
                      <a:endParaRPr lang="en-US" altLang="ja-JP" sz="1100" b="0" kern="100" dirty="0">
                        <a:effectLst/>
                        <a:latin typeface="游明朝" panose="02020400000000000000" pitchFamily="18" charset="-128"/>
                        <a:ea typeface="+mn-ea"/>
                        <a:cs typeface="Times New Roman" panose="02020603050405020304" pitchFamily="18" charset="0"/>
                      </a:endParaRPr>
                    </a:p>
                    <a:p>
                      <a:pPr algn="just"/>
                      <a:r>
                        <a:rPr lang="ja-JP" altLang="en-US" sz="1100" b="0" kern="100" dirty="0">
                          <a:effectLst/>
                          <a:latin typeface="游明朝" panose="02020400000000000000" pitchFamily="18" charset="-128"/>
                          <a:ea typeface="+mn-ea"/>
                          <a:cs typeface="Times New Roman" panose="02020603050405020304" pitchFamily="18" charset="0"/>
                        </a:rPr>
                        <a:t>　各種体験を通じた自立型の環境をつくる。</a:t>
                      </a:r>
                      <a:endParaRPr lang="ja-JP" altLang="ja-JP" sz="1100" b="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■防犯</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・安全な道：</a:t>
                      </a:r>
                      <a:r>
                        <a:rPr lang="ja-JP" altLang="ja-JP" sz="1100" kern="100" dirty="0">
                          <a:effectLst/>
                          <a:latin typeface="游明朝" panose="02020400000000000000" pitchFamily="18" charset="-128"/>
                          <a:ea typeface="+mn-ea"/>
                          <a:cs typeface="Times New Roman" panose="02020603050405020304" pitchFamily="18" charset="0"/>
                        </a:rPr>
                        <a:t>暗い</a:t>
                      </a:r>
                      <a:r>
                        <a:rPr lang="ja-JP" altLang="en-US" sz="1100" kern="100" dirty="0">
                          <a:effectLst/>
                          <a:latin typeface="游明朝" panose="02020400000000000000" pitchFamily="18" charset="-128"/>
                          <a:ea typeface="+mn-ea"/>
                          <a:cs typeface="Times New Roman" panose="02020603050405020304" pitchFamily="18" charset="0"/>
                        </a:rPr>
                        <a:t>時</a:t>
                      </a:r>
                      <a:r>
                        <a:rPr lang="ja-JP" altLang="ja-JP" sz="1100" kern="100" dirty="0">
                          <a:effectLst/>
                          <a:latin typeface="游明朝" panose="02020400000000000000" pitchFamily="18" charset="-128"/>
                          <a:ea typeface="+mn-ea"/>
                          <a:cs typeface="Times New Roman" panose="02020603050405020304" pitchFamily="18" charset="0"/>
                        </a:rPr>
                        <a:t>でも周辺が見えるくらい街灯を整備する。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537381998"/>
                  </a:ext>
                </a:extLst>
              </a:tr>
            </a:tbl>
          </a:graphicData>
        </a:graphic>
      </p:graphicFrame>
      <p:sp>
        <p:nvSpPr>
          <p:cNvPr id="3" name="スライド番号プレースホルダー 36">
            <a:extLst>
              <a:ext uri="{FF2B5EF4-FFF2-40B4-BE49-F238E27FC236}">
                <a16:creationId xmlns:a16="http://schemas.microsoft.com/office/drawing/2014/main" id="{DE13E37F-511B-1C75-BF3F-CB6A7E148206}"/>
              </a:ext>
            </a:extLst>
          </p:cNvPr>
          <p:cNvSpPr>
            <a:spLocks noGrp="1"/>
          </p:cNvSpPr>
          <p:nvPr>
            <p:ph type="sldNum" sz="quarter" idx="12"/>
          </p:nvPr>
        </p:nvSpPr>
        <p:spPr>
          <a:xfrm>
            <a:off x="0" y="9593002"/>
            <a:ext cx="6858000" cy="312998"/>
          </a:xfrm>
        </p:spPr>
        <p:txBody>
          <a:bodyPr/>
          <a:lstStyle/>
          <a:p>
            <a:r>
              <a:rPr kumimoji="1" lang="en-US" altLang="ja-JP" dirty="0"/>
              <a:t>7</a:t>
            </a:r>
            <a:endParaRPr kumimoji="1" lang="ja-JP" altLang="en-US" dirty="0"/>
          </a:p>
        </p:txBody>
      </p:sp>
    </p:spTree>
    <p:extLst>
      <p:ext uri="{BB962C8B-B14F-4D97-AF65-F5344CB8AC3E}">
        <p14:creationId xmlns:p14="http://schemas.microsoft.com/office/powerpoint/2010/main" val="1284157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FF339B50-7A46-CF75-BA2A-D4FEC337A934}"/>
              </a:ext>
            </a:extLst>
          </p:cNvPr>
          <p:cNvGraphicFramePr>
            <a:graphicFrameLocks noGrp="1"/>
          </p:cNvGraphicFramePr>
          <p:nvPr>
            <p:extLst>
              <p:ext uri="{D42A27DB-BD31-4B8C-83A1-F6EECF244321}">
                <p14:modId xmlns:p14="http://schemas.microsoft.com/office/powerpoint/2010/main" val="2847575509"/>
              </p:ext>
            </p:extLst>
          </p:nvPr>
        </p:nvGraphicFramePr>
        <p:xfrm>
          <a:off x="309114" y="6071686"/>
          <a:ext cx="6235200" cy="2190480"/>
        </p:xfrm>
        <a:graphic>
          <a:graphicData uri="http://schemas.openxmlformats.org/drawingml/2006/table">
            <a:tbl>
              <a:tblPr firstRow="1" bandRow="1">
                <a:tableStyleId>{21E4AEA4-8DFA-4A89-87EB-49C32662AFE0}</a:tableStyleId>
              </a:tblPr>
              <a:tblGrid>
                <a:gridCol w="641862">
                  <a:extLst>
                    <a:ext uri="{9D8B030D-6E8A-4147-A177-3AD203B41FA5}">
                      <a16:colId xmlns:a16="http://schemas.microsoft.com/office/drawing/2014/main" val="591653542"/>
                    </a:ext>
                  </a:extLst>
                </a:gridCol>
                <a:gridCol w="5593338">
                  <a:extLst>
                    <a:ext uri="{9D8B030D-6E8A-4147-A177-3AD203B41FA5}">
                      <a16:colId xmlns:a16="http://schemas.microsoft.com/office/drawing/2014/main" val="1322647002"/>
                    </a:ext>
                  </a:extLst>
                </a:gridCol>
              </a:tblGrid>
              <a:tr h="331200">
                <a:tc gridSpan="2">
                  <a:txBody>
                    <a:bodyPr/>
                    <a:lstStyle/>
                    <a:p>
                      <a:pPr algn="ctr"/>
                      <a:r>
                        <a:rPr lang="ja-JP" altLang="en-US" sz="1200" kern="100" dirty="0">
                          <a:effectLst/>
                        </a:rPr>
                        <a:t>環境・エネルギー・インフラ</a:t>
                      </a:r>
                    </a:p>
                  </a:txBody>
                  <a:tcPr anchor="ctr"/>
                </a:tc>
                <a:tc hMerge="1">
                  <a:txBody>
                    <a:bodyPr/>
                    <a:lstStyle/>
                    <a:p>
                      <a:endParaRPr kumimoji="1" lang="ja-JP" altLang="en-US" dirty="0"/>
                    </a:p>
                  </a:txBody>
                  <a:tcPr>
                    <a:solidFill>
                      <a:srgbClr val="FF6600"/>
                    </a:solidFill>
                  </a:tcPr>
                </a:tc>
                <a:extLst>
                  <a:ext uri="{0D108BD9-81ED-4DB2-BD59-A6C34878D82A}">
                    <a16:rowId xmlns:a16="http://schemas.microsoft.com/office/drawing/2014/main" val="4136032870"/>
                  </a:ext>
                </a:extLst>
              </a:tr>
              <a:tr h="370840">
                <a:tc>
                  <a:txBody>
                    <a:bodyPr/>
                    <a:lstStyle/>
                    <a:p>
                      <a:pPr algn="ctr"/>
                      <a:r>
                        <a:rPr kumimoji="1" lang="ja-JP" altLang="en-US" sz="1200" b="1" dirty="0">
                          <a:solidFill>
                            <a:schemeClr val="tx1"/>
                          </a:solidFill>
                        </a:rPr>
                        <a:t>中間</a:t>
                      </a:r>
                      <a:endParaRPr kumimoji="1" lang="en-US" altLang="ja-JP" sz="1200" b="1" dirty="0">
                        <a:solidFill>
                          <a:schemeClr val="tx1"/>
                        </a:solidFill>
                      </a:endParaRPr>
                    </a:p>
                  </a:txBody>
                  <a:tcPr anchor="ctr"/>
                </a:tc>
                <a:tc>
                  <a:txBody>
                    <a:bodyPr/>
                    <a:lstStyle/>
                    <a:p>
                      <a:pPr algn="just"/>
                      <a:r>
                        <a:rPr lang="ja-JP" altLang="ja-JP" sz="1100" b="1" kern="100" dirty="0">
                          <a:solidFill>
                            <a:schemeClr val="tx1"/>
                          </a:solidFill>
                          <a:effectLst/>
                          <a:latin typeface="游明朝" panose="02020400000000000000" pitchFamily="18" charset="-128"/>
                          <a:ea typeface="+mn-ea"/>
                          <a:cs typeface="Times New Roman" panose="02020603050405020304" pitchFamily="18" charset="0"/>
                        </a:rPr>
                        <a:t>■環境</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solidFill>
                            <a:schemeClr val="tx1"/>
                          </a:solidFill>
                          <a:effectLst/>
                          <a:latin typeface="游明朝" panose="02020400000000000000" pitchFamily="18" charset="-128"/>
                          <a:ea typeface="+mn-ea"/>
                          <a:cs typeface="Times New Roman" panose="02020603050405020304" pitchFamily="18" charset="0"/>
                        </a:rPr>
                        <a:t>・循環型社会の形成：</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 </a:t>
                      </a:r>
                      <a:r>
                        <a:rPr lang="en-US" altLang="ja-JP" sz="1100" kern="100" dirty="0">
                          <a:solidFill>
                            <a:schemeClr val="tx1"/>
                          </a:solidFill>
                          <a:effectLst/>
                          <a:latin typeface="游明朝" panose="02020400000000000000" pitchFamily="18" charset="-128"/>
                          <a:ea typeface="+mn-ea"/>
                          <a:cs typeface="Times New Roman" panose="02020603050405020304" pitchFamily="18" charset="0"/>
                        </a:rPr>
                        <a:t>SDG</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ｓ</a:t>
                      </a:r>
                      <a:r>
                        <a:rPr lang="ja-JP" altLang="en-US" sz="1100" kern="100" dirty="0">
                          <a:solidFill>
                            <a:schemeClr val="tx1"/>
                          </a:solidFill>
                          <a:effectLst/>
                          <a:latin typeface="游明朝" panose="02020400000000000000" pitchFamily="18" charset="-128"/>
                          <a:ea typeface="+mn-ea"/>
                          <a:cs typeface="Times New Roman" panose="02020603050405020304" pitchFamily="18" charset="0"/>
                        </a:rPr>
                        <a:t>未来都市</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に選定された実績を生かす。</a:t>
                      </a:r>
                      <a:endParaRPr lang="en-US" altLang="ja-JP" sz="11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1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木質資源の地域内循環活用を推進する。</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3161619623"/>
                  </a:ext>
                </a:extLst>
              </a:tr>
              <a:tr h="370840">
                <a:tc>
                  <a:txBody>
                    <a:bodyPr/>
                    <a:lstStyle/>
                    <a:p>
                      <a:pPr algn="ctr"/>
                      <a:r>
                        <a:rPr kumimoji="1" lang="ja-JP" altLang="en-US" sz="1200" b="1" dirty="0">
                          <a:solidFill>
                            <a:schemeClr val="tx1"/>
                          </a:solidFill>
                        </a:rPr>
                        <a:t>具体的</a:t>
                      </a:r>
                      <a:endParaRPr kumimoji="1" lang="en-US" altLang="ja-JP" sz="1200" b="1" dirty="0">
                        <a:solidFill>
                          <a:schemeClr val="tx1"/>
                        </a:solidFill>
                      </a:endParaRPr>
                    </a:p>
                  </a:txBody>
                  <a:tcPr anchor="ctr"/>
                </a:tc>
                <a:tc>
                  <a:txBody>
                    <a:bodyPr/>
                    <a:lstStyle/>
                    <a:p>
                      <a:pPr algn="just"/>
                      <a:r>
                        <a:rPr lang="ja-JP" altLang="ja-JP" sz="1100" b="1" kern="100" dirty="0">
                          <a:effectLst/>
                          <a:latin typeface="游明朝" panose="02020400000000000000" pitchFamily="18" charset="-128"/>
                          <a:ea typeface="+mn-ea"/>
                          <a:cs typeface="Times New Roman" panose="02020603050405020304" pitchFamily="18" charset="0"/>
                        </a:rPr>
                        <a:t>■環境</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・未利用資源の活用</a:t>
                      </a:r>
                      <a:r>
                        <a:rPr lang="ja-JP" altLang="ja-JP" sz="1100" kern="100" dirty="0">
                          <a:effectLst/>
                          <a:latin typeface="游明朝" panose="02020400000000000000" pitchFamily="18" charset="-128"/>
                          <a:ea typeface="+mn-ea"/>
                          <a:cs typeface="Times New Roman" panose="02020603050405020304" pitchFamily="18" charset="0"/>
                        </a:rPr>
                        <a:t>：古民家や閉校した学校、企業の跡地を活用し、地域資源の</a:t>
                      </a:r>
                      <a:endParaRPr lang="en-US" altLang="ja-JP" sz="1100" kern="100" dirty="0">
                        <a:effectLst/>
                        <a:latin typeface="游明朝" panose="02020400000000000000" pitchFamily="18" charset="-128"/>
                        <a:ea typeface="+mn-ea"/>
                        <a:cs typeface="Times New Roman" panose="02020603050405020304" pitchFamily="18" charset="0"/>
                      </a:endParaRPr>
                    </a:p>
                    <a:p>
                      <a:pPr algn="just"/>
                      <a:r>
                        <a:rPr lang="ja-JP" altLang="en-US" sz="1100" kern="100" dirty="0">
                          <a:effectLst/>
                          <a:latin typeface="游明朝" panose="02020400000000000000" pitchFamily="18" charset="-128"/>
                          <a:ea typeface="+mn-ea"/>
                          <a:cs typeface="Times New Roman" panose="02020603050405020304" pitchFamily="18" charset="0"/>
                        </a:rPr>
                        <a:t>　</a:t>
                      </a:r>
                      <a:r>
                        <a:rPr lang="ja-JP" altLang="ja-JP" sz="1100" kern="100" dirty="0">
                          <a:effectLst/>
                          <a:latin typeface="游明朝" panose="02020400000000000000" pitchFamily="18" charset="-128"/>
                          <a:ea typeface="+mn-ea"/>
                          <a:cs typeface="Times New Roman" panose="02020603050405020304" pitchFamily="18" charset="0"/>
                        </a:rPr>
                        <a:t>有効活用を図る。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・空き家の活用と若者の定住促進</a:t>
                      </a:r>
                      <a:r>
                        <a:rPr lang="ja-JP" altLang="ja-JP" sz="1100" kern="100" dirty="0">
                          <a:effectLst/>
                          <a:latin typeface="游明朝" panose="02020400000000000000" pitchFamily="18" charset="-128"/>
                          <a:ea typeface="+mn-ea"/>
                          <a:cs typeface="Times New Roman" panose="02020603050405020304" pitchFamily="18" charset="0"/>
                        </a:rPr>
                        <a:t>：空き家のリフォームや賃貸需要のマッチングを</a:t>
                      </a:r>
                      <a:endParaRPr lang="en-US" altLang="ja-JP" sz="1100" kern="100" dirty="0">
                        <a:effectLst/>
                        <a:latin typeface="游明朝" panose="02020400000000000000" pitchFamily="18" charset="-128"/>
                        <a:ea typeface="+mn-ea"/>
                        <a:cs typeface="Times New Roman" panose="02020603050405020304" pitchFamily="18" charset="0"/>
                      </a:endParaRPr>
                    </a:p>
                    <a:p>
                      <a:pPr algn="just"/>
                      <a:r>
                        <a:rPr lang="ja-JP" altLang="en-US" sz="1100" kern="100" dirty="0">
                          <a:effectLst/>
                          <a:latin typeface="游明朝" panose="02020400000000000000" pitchFamily="18" charset="-128"/>
                          <a:ea typeface="+mn-ea"/>
                          <a:cs typeface="Times New Roman" panose="02020603050405020304" pitchFamily="18" charset="0"/>
                        </a:rPr>
                        <a:t>　</a:t>
                      </a:r>
                      <a:r>
                        <a:rPr lang="ja-JP" altLang="ja-JP" sz="1100" kern="100" dirty="0">
                          <a:effectLst/>
                          <a:latin typeface="游明朝" panose="02020400000000000000" pitchFamily="18" charset="-128"/>
                          <a:ea typeface="+mn-ea"/>
                          <a:cs typeface="Times New Roman" panose="02020603050405020304" pitchFamily="18" charset="0"/>
                        </a:rPr>
                        <a:t>推進して、町の中心部に住む機会を増やす。</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■エネルギー</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・新エネルギーの導入：</a:t>
                      </a:r>
                      <a:r>
                        <a:rPr lang="ja-JP" altLang="ja-JP" sz="1100" kern="100" dirty="0">
                          <a:effectLst/>
                          <a:latin typeface="游明朝" panose="02020400000000000000" pitchFamily="18" charset="-128"/>
                          <a:ea typeface="+mn-ea"/>
                          <a:cs typeface="Times New Roman" panose="02020603050405020304" pitchFamily="18" charset="0"/>
                        </a:rPr>
                        <a:t>新エネルギー導入の支援策を充実させる。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537381998"/>
                  </a:ext>
                </a:extLst>
              </a:tr>
            </a:tbl>
          </a:graphicData>
        </a:graphic>
      </p:graphicFrame>
      <p:graphicFrame>
        <p:nvGraphicFramePr>
          <p:cNvPr id="3" name="表 2">
            <a:extLst>
              <a:ext uri="{FF2B5EF4-FFF2-40B4-BE49-F238E27FC236}">
                <a16:creationId xmlns:a16="http://schemas.microsoft.com/office/drawing/2014/main" id="{FC975B6A-C640-1798-F478-0578271495E7}"/>
              </a:ext>
            </a:extLst>
          </p:cNvPr>
          <p:cNvGraphicFramePr>
            <a:graphicFrameLocks noGrp="1"/>
          </p:cNvGraphicFramePr>
          <p:nvPr>
            <p:extLst>
              <p:ext uri="{D42A27DB-BD31-4B8C-83A1-F6EECF244321}">
                <p14:modId xmlns:p14="http://schemas.microsoft.com/office/powerpoint/2010/main" val="1731215562"/>
              </p:ext>
            </p:extLst>
          </p:nvPr>
        </p:nvGraphicFramePr>
        <p:xfrm>
          <a:off x="312714" y="243969"/>
          <a:ext cx="6231600" cy="5674360"/>
        </p:xfrm>
        <a:graphic>
          <a:graphicData uri="http://schemas.openxmlformats.org/drawingml/2006/table">
            <a:tbl>
              <a:tblPr firstRow="1" bandRow="1">
                <a:tableStyleId>{21E4AEA4-8DFA-4A89-87EB-49C32662AFE0}</a:tableStyleId>
              </a:tblPr>
              <a:tblGrid>
                <a:gridCol w="648000">
                  <a:extLst>
                    <a:ext uri="{9D8B030D-6E8A-4147-A177-3AD203B41FA5}">
                      <a16:colId xmlns:a16="http://schemas.microsoft.com/office/drawing/2014/main" val="591653542"/>
                    </a:ext>
                  </a:extLst>
                </a:gridCol>
                <a:gridCol w="5583600">
                  <a:extLst>
                    <a:ext uri="{9D8B030D-6E8A-4147-A177-3AD203B41FA5}">
                      <a16:colId xmlns:a16="http://schemas.microsoft.com/office/drawing/2014/main" val="1322647002"/>
                    </a:ext>
                  </a:extLst>
                </a:gridCol>
              </a:tblGrid>
              <a:tr h="370840">
                <a:tc gridSpan="2">
                  <a:txBody>
                    <a:bodyPr/>
                    <a:lstStyle/>
                    <a:p>
                      <a:pPr algn="ctr"/>
                      <a:r>
                        <a:rPr lang="ja-JP" altLang="en-US" sz="1200" kern="100" dirty="0">
                          <a:effectLst/>
                        </a:rPr>
                        <a:t>子育て・教育・文化</a:t>
                      </a:r>
                    </a:p>
                  </a:txBody>
                  <a:tcPr anchor="ctr"/>
                </a:tc>
                <a:tc hMerge="1">
                  <a:txBody>
                    <a:bodyPr/>
                    <a:lstStyle/>
                    <a:p>
                      <a:endParaRPr kumimoji="1" lang="ja-JP" altLang="en-US" dirty="0"/>
                    </a:p>
                  </a:txBody>
                  <a:tcPr>
                    <a:solidFill>
                      <a:srgbClr val="FF6600"/>
                    </a:solidFill>
                  </a:tcPr>
                </a:tc>
                <a:extLst>
                  <a:ext uri="{0D108BD9-81ED-4DB2-BD59-A6C34878D82A}">
                    <a16:rowId xmlns:a16="http://schemas.microsoft.com/office/drawing/2014/main" val="4136032870"/>
                  </a:ext>
                </a:extLst>
              </a:tr>
              <a:tr h="370840">
                <a:tc>
                  <a:txBody>
                    <a:bodyPr/>
                    <a:lstStyle/>
                    <a:p>
                      <a:pPr algn="ctr"/>
                      <a:r>
                        <a:rPr kumimoji="1" lang="ja-JP" altLang="en-US" sz="1200" b="1" dirty="0">
                          <a:solidFill>
                            <a:schemeClr val="tx1"/>
                          </a:solidFill>
                        </a:rPr>
                        <a:t>抽象的</a:t>
                      </a:r>
                      <a:endParaRPr kumimoji="1" lang="en-US" altLang="ja-JP" sz="1200" b="1" dirty="0">
                        <a:solidFill>
                          <a:schemeClr val="tx1"/>
                        </a:solidFill>
                      </a:endParaRPr>
                    </a:p>
                  </a:txBody>
                  <a:tcPr anchor="ctr"/>
                </a:tc>
                <a:tc>
                  <a:txBody>
                    <a:bodyPr/>
                    <a:lstStyle/>
                    <a:p>
                      <a:pPr algn="just"/>
                      <a:r>
                        <a:rPr lang="ja-JP" altLang="ja-JP" sz="1100" b="1" kern="100" dirty="0">
                          <a:effectLst/>
                          <a:latin typeface="游明朝" panose="02020400000000000000" pitchFamily="18" charset="-128"/>
                          <a:ea typeface="+mn-ea"/>
                          <a:cs typeface="Times New Roman" panose="02020603050405020304" pitchFamily="18" charset="0"/>
                        </a:rPr>
                        <a:t>■子育て</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・子育てしやすいまち：</a:t>
                      </a:r>
                      <a:r>
                        <a:rPr lang="ja-JP" altLang="ja-JP" sz="1100" kern="100" dirty="0">
                          <a:effectLst/>
                          <a:latin typeface="游明朝" panose="02020400000000000000" pitchFamily="18" charset="-128"/>
                          <a:ea typeface="+mn-ea"/>
                          <a:cs typeface="Times New Roman" panose="02020603050405020304" pitchFamily="18" charset="0"/>
                        </a:rPr>
                        <a:t>どこでも子育てしやすいまちにする。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■教育</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・自己表現ができるまち：</a:t>
                      </a:r>
                      <a:r>
                        <a:rPr lang="ja-JP" altLang="ja-JP" sz="1100" kern="100" dirty="0">
                          <a:effectLst/>
                          <a:latin typeface="游明朝" panose="02020400000000000000" pitchFamily="18" charset="-128"/>
                          <a:ea typeface="+mn-ea"/>
                          <a:cs typeface="Times New Roman" panose="02020603050405020304" pitchFamily="18" charset="0"/>
                        </a:rPr>
                        <a:t>多様な自己表現を認め合う。</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■文化</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・郷土芸能を通じた誇りの醸成：</a:t>
                      </a:r>
                      <a:r>
                        <a:rPr lang="ja-JP" altLang="ja-JP" sz="1100" kern="100" dirty="0">
                          <a:effectLst/>
                          <a:latin typeface="游明朝" panose="02020400000000000000" pitchFamily="18" charset="-128"/>
                          <a:ea typeface="+mn-ea"/>
                          <a:cs typeface="Times New Roman" panose="02020603050405020304" pitchFamily="18" charset="0"/>
                        </a:rPr>
                        <a:t>伝統芸能の継承に誇りを持つ</a:t>
                      </a:r>
                      <a:r>
                        <a:rPr lang="ja-JP" altLang="en-US" sz="1100" kern="100" dirty="0">
                          <a:effectLst/>
                          <a:latin typeface="游明朝" panose="02020400000000000000" pitchFamily="18" charset="-128"/>
                          <a:ea typeface="+mn-ea"/>
                          <a:cs typeface="Times New Roman" panose="02020603050405020304" pitchFamily="18" charset="0"/>
                        </a:rPr>
                        <a:t>。</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3161619623"/>
                  </a:ext>
                </a:extLst>
              </a:tr>
              <a:tr h="370840">
                <a:tc>
                  <a:txBody>
                    <a:bodyPr/>
                    <a:lstStyle/>
                    <a:p>
                      <a:pPr algn="ctr"/>
                      <a:r>
                        <a:rPr kumimoji="1" lang="ja-JP" altLang="en-US" sz="1200" b="1" dirty="0">
                          <a:solidFill>
                            <a:schemeClr val="tx1"/>
                          </a:solidFill>
                        </a:rPr>
                        <a:t>中間</a:t>
                      </a:r>
                      <a:endParaRPr kumimoji="1" lang="en-US" altLang="ja-JP" sz="1200" b="1" dirty="0">
                        <a:solidFill>
                          <a:schemeClr val="tx1"/>
                        </a:solidFill>
                      </a:endParaRPr>
                    </a:p>
                  </a:txBody>
                  <a:tcPr anchor="ctr"/>
                </a:tc>
                <a:tc>
                  <a:txBody>
                    <a:bodyPr/>
                    <a:lstStyle/>
                    <a:p>
                      <a:pPr algn="just"/>
                      <a:r>
                        <a:rPr lang="ja-JP" altLang="ja-JP" sz="1100" b="1" kern="100" dirty="0">
                          <a:solidFill>
                            <a:schemeClr val="tx1"/>
                          </a:solidFill>
                          <a:effectLst/>
                          <a:latin typeface="游明朝" panose="02020400000000000000" pitchFamily="18" charset="-128"/>
                          <a:ea typeface="+mn-ea"/>
                          <a:cs typeface="Times New Roman" panose="02020603050405020304" pitchFamily="18" charset="0"/>
                        </a:rPr>
                        <a:t>■子育て</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solidFill>
                            <a:schemeClr val="tx1"/>
                          </a:solidFill>
                          <a:effectLst/>
                          <a:latin typeface="游明朝" panose="02020400000000000000" pitchFamily="18" charset="-128"/>
                          <a:ea typeface="+mn-ea"/>
                          <a:cs typeface="Times New Roman" panose="02020603050405020304" pitchFamily="18" charset="0"/>
                        </a:rPr>
                        <a:t>・子育てしやすい仕組み：</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子育て支援を充実させる。育休などの就労支援だけでは</a:t>
                      </a:r>
                      <a:endParaRPr lang="en-US" altLang="ja-JP" sz="11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1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なく、復職できる環境をつくる。</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solidFill>
                            <a:schemeClr val="tx1"/>
                          </a:solidFill>
                          <a:effectLst/>
                          <a:latin typeface="游明朝" panose="02020400000000000000" pitchFamily="18" charset="-128"/>
                          <a:ea typeface="+mn-ea"/>
                          <a:cs typeface="Times New Roman" panose="02020603050405020304" pitchFamily="18" charset="0"/>
                        </a:rPr>
                        <a:t>■教育</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100" b="1" kern="100" dirty="0">
                          <a:solidFill>
                            <a:schemeClr val="tx1"/>
                          </a:solidFill>
                          <a:effectLst/>
                          <a:latin typeface="游明朝" panose="02020400000000000000" pitchFamily="18" charset="-128"/>
                          <a:ea typeface="+mn-ea"/>
                          <a:cs typeface="Times New Roman" panose="02020603050405020304" pitchFamily="18" charset="0"/>
                        </a:rPr>
                        <a:t>・</a:t>
                      </a:r>
                      <a:r>
                        <a:rPr lang="ja-JP" altLang="ja-JP" sz="1100" b="1" kern="100" dirty="0">
                          <a:solidFill>
                            <a:schemeClr val="tx1"/>
                          </a:solidFill>
                          <a:effectLst/>
                          <a:latin typeface="游明朝" panose="02020400000000000000" pitchFamily="18" charset="-128"/>
                          <a:ea typeface="+mn-ea"/>
                          <a:cs typeface="Times New Roman" panose="02020603050405020304" pitchFamily="18" charset="0"/>
                        </a:rPr>
                        <a:t>教育環境の充実と人材育成：</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未来への投資として大学の設立や学び・体験の場の</a:t>
                      </a:r>
                      <a:r>
                        <a:rPr lang="ja-JP" altLang="en-US" sz="1100" kern="100" dirty="0">
                          <a:solidFill>
                            <a:schemeClr val="tx1"/>
                          </a:solidFill>
                          <a:effectLst/>
                          <a:latin typeface="游明朝" panose="02020400000000000000" pitchFamily="18" charset="-128"/>
                          <a:ea typeface="+mn-ea"/>
                          <a:cs typeface="Times New Roman" panose="02020603050405020304" pitchFamily="18" charset="0"/>
                        </a:rPr>
                        <a:t>　　</a:t>
                      </a:r>
                      <a:endParaRPr lang="en-US" altLang="ja-JP" sz="11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1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増設を通じて学びの選択肢を広げ、子どもや若者が生き生きと学べる環境を整える。</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100" b="1" kern="100" dirty="0">
                          <a:solidFill>
                            <a:schemeClr val="tx1"/>
                          </a:solidFill>
                          <a:effectLst/>
                          <a:latin typeface="游明朝" panose="02020400000000000000" pitchFamily="18" charset="-128"/>
                          <a:ea typeface="+mn-ea"/>
                          <a:cs typeface="Times New Roman" panose="02020603050405020304" pitchFamily="18" charset="0"/>
                        </a:rPr>
                        <a:t>・</a:t>
                      </a:r>
                      <a:r>
                        <a:rPr lang="ja-JP" altLang="ja-JP" sz="1100" b="1" kern="100" dirty="0">
                          <a:solidFill>
                            <a:schemeClr val="tx1"/>
                          </a:solidFill>
                          <a:effectLst/>
                          <a:latin typeface="游明朝" panose="02020400000000000000" pitchFamily="18" charset="-128"/>
                          <a:ea typeface="+mn-ea"/>
                          <a:cs typeface="Times New Roman" panose="02020603050405020304" pitchFamily="18" charset="0"/>
                        </a:rPr>
                        <a:t>生涯学習と世代間交流：</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生涯学習の機会を活用して、世代間交流を促進し、感謝の</a:t>
                      </a:r>
                      <a:endParaRPr lang="en-US" altLang="ja-JP" sz="1100" kern="100" dirty="0">
                        <a:solidFill>
                          <a:schemeClr val="tx1"/>
                        </a:solidFill>
                        <a:effectLst/>
                        <a:latin typeface="游明朝" panose="02020400000000000000" pitchFamily="18" charset="-128"/>
                        <a:ea typeface="+mn-ea"/>
                        <a:cs typeface="Times New Roman" panose="02020603050405020304" pitchFamily="18" charset="0"/>
                      </a:endParaRPr>
                    </a:p>
                    <a:p>
                      <a:pPr algn="just"/>
                      <a:r>
                        <a:rPr lang="ja-JP" altLang="en-US" sz="11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気持ちを育てる場をつくる。</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solidFill>
                            <a:schemeClr val="tx1"/>
                          </a:solidFill>
                          <a:effectLst/>
                          <a:latin typeface="游明朝" panose="02020400000000000000" pitchFamily="18" charset="-128"/>
                          <a:ea typeface="+mn-ea"/>
                          <a:cs typeface="Times New Roman" panose="02020603050405020304" pitchFamily="18" charset="0"/>
                        </a:rPr>
                        <a:t>■文化</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en-US" sz="1100" b="1" kern="100" dirty="0">
                          <a:solidFill>
                            <a:schemeClr val="tx1"/>
                          </a:solidFill>
                          <a:effectLst/>
                          <a:latin typeface="游明朝" panose="02020400000000000000" pitchFamily="18" charset="-128"/>
                          <a:ea typeface="+mn-ea"/>
                          <a:cs typeface="Times New Roman" panose="02020603050405020304" pitchFamily="18" charset="0"/>
                        </a:rPr>
                        <a:t>・</a:t>
                      </a:r>
                      <a:r>
                        <a:rPr lang="ja-JP" altLang="ja-JP" sz="1100" b="1" kern="100" dirty="0">
                          <a:solidFill>
                            <a:schemeClr val="tx1"/>
                          </a:solidFill>
                          <a:effectLst/>
                          <a:latin typeface="游明朝" panose="02020400000000000000" pitchFamily="18" charset="-128"/>
                          <a:ea typeface="+mn-ea"/>
                          <a:cs typeface="Times New Roman" panose="02020603050405020304" pitchFamily="18" charset="0"/>
                        </a:rPr>
                        <a:t>文化の継承と新しい文化の受け入れ：</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新しい文化を取り入れながら、既存の文化を</a:t>
                      </a:r>
                      <a:endParaRPr lang="en-US" altLang="ja-JP" sz="1100" kern="100" dirty="0">
                        <a:solidFill>
                          <a:schemeClr val="tx1"/>
                        </a:solidFill>
                        <a:effectLst/>
                        <a:latin typeface="游明朝" panose="02020400000000000000" pitchFamily="18" charset="-128"/>
                        <a:ea typeface="+mn-ea"/>
                        <a:cs typeface="Times New Roman" panose="02020603050405020304" pitchFamily="18" charset="0"/>
                      </a:endParaRPr>
                    </a:p>
                    <a:p>
                      <a:pPr algn="l"/>
                      <a:r>
                        <a:rPr lang="ja-JP" altLang="en-US" sz="11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守り、祭りや郷土料理の遺産を次世代に引き継ぐため、担い手の世代交代や新規参</a:t>
                      </a:r>
                      <a:endParaRPr lang="en-US" altLang="ja-JP" sz="1100" kern="100" dirty="0">
                        <a:solidFill>
                          <a:schemeClr val="tx1"/>
                        </a:solidFill>
                        <a:effectLst/>
                        <a:latin typeface="游明朝" panose="02020400000000000000" pitchFamily="18" charset="-128"/>
                        <a:ea typeface="+mn-ea"/>
                        <a:cs typeface="Times New Roman" panose="02020603050405020304" pitchFamily="18" charset="0"/>
                      </a:endParaRPr>
                    </a:p>
                    <a:p>
                      <a:pPr algn="l"/>
                      <a:r>
                        <a:rPr lang="ja-JP" altLang="en-US" sz="1100" kern="100" dirty="0">
                          <a:solidFill>
                            <a:schemeClr val="tx1"/>
                          </a:solidFill>
                          <a:effectLst/>
                          <a:latin typeface="游明朝" panose="02020400000000000000" pitchFamily="18" charset="-128"/>
                          <a:ea typeface="+mn-ea"/>
                          <a:cs typeface="Times New Roman" panose="02020603050405020304" pitchFamily="18" charset="0"/>
                        </a:rPr>
                        <a:t>　</a:t>
                      </a:r>
                      <a:r>
                        <a:rPr lang="ja-JP" altLang="ja-JP" sz="1100" kern="100" dirty="0">
                          <a:solidFill>
                            <a:schemeClr val="tx1"/>
                          </a:solidFill>
                          <a:effectLst/>
                          <a:latin typeface="游明朝" panose="02020400000000000000" pitchFamily="18" charset="-128"/>
                          <a:ea typeface="+mn-ea"/>
                          <a:cs typeface="Times New Roman" panose="02020603050405020304" pitchFamily="18" charset="0"/>
                        </a:rPr>
                        <a:t>入を進める。</a:t>
                      </a:r>
                      <a:endParaRPr lang="ja-JP" altLang="ja-JP" sz="11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537381998"/>
                  </a:ext>
                </a:extLst>
              </a:tr>
              <a:tr h="370840">
                <a:tc>
                  <a:txBody>
                    <a:bodyPr/>
                    <a:lstStyle/>
                    <a:p>
                      <a:pPr algn="ctr"/>
                      <a:r>
                        <a:rPr kumimoji="1" lang="ja-JP" altLang="en-US" sz="1200" b="1" dirty="0">
                          <a:solidFill>
                            <a:schemeClr val="tx1"/>
                          </a:solidFill>
                        </a:rPr>
                        <a:t>具体的</a:t>
                      </a:r>
                      <a:endParaRPr kumimoji="1" lang="en-US" altLang="ja-JP" sz="1200" b="1" dirty="0">
                        <a:solidFill>
                          <a:schemeClr val="tx1"/>
                        </a:solidFill>
                      </a:endParaRPr>
                    </a:p>
                  </a:txBody>
                  <a:tcPr anchor="ctr"/>
                </a:tc>
                <a:tc>
                  <a:txBody>
                    <a:bodyPr/>
                    <a:lstStyle/>
                    <a:p>
                      <a:pPr algn="just"/>
                      <a:r>
                        <a:rPr lang="ja-JP" altLang="ja-JP" sz="1100" b="1" kern="100" dirty="0">
                          <a:effectLst/>
                          <a:latin typeface="游明朝" panose="02020400000000000000" pitchFamily="18" charset="-128"/>
                          <a:ea typeface="+mn-ea"/>
                          <a:cs typeface="Times New Roman" panose="02020603050405020304" pitchFamily="18" charset="0"/>
                        </a:rPr>
                        <a:t>■子育て</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・具体的な子育て支援策：</a:t>
                      </a:r>
                      <a:r>
                        <a:rPr lang="ja-JP" altLang="ja-JP" sz="1100" kern="100" dirty="0">
                          <a:effectLst/>
                          <a:latin typeface="游明朝" panose="02020400000000000000" pitchFamily="18" charset="-128"/>
                          <a:ea typeface="+mn-ea"/>
                          <a:cs typeface="Times New Roman" panose="02020603050405020304" pitchFamily="18" charset="0"/>
                        </a:rPr>
                        <a:t>保育園、放課後サービスなどの支援、病児保育等の子育て</a:t>
                      </a:r>
                      <a:endParaRPr lang="en-US" altLang="ja-JP" sz="1100" kern="100" dirty="0">
                        <a:effectLst/>
                        <a:latin typeface="游明朝" panose="02020400000000000000" pitchFamily="18" charset="-128"/>
                        <a:ea typeface="+mn-ea"/>
                        <a:cs typeface="Times New Roman" panose="02020603050405020304" pitchFamily="18" charset="0"/>
                      </a:endParaRPr>
                    </a:p>
                    <a:p>
                      <a:pPr algn="just"/>
                      <a:r>
                        <a:rPr lang="ja-JP" altLang="en-US" sz="1100" kern="100" dirty="0">
                          <a:effectLst/>
                          <a:latin typeface="游明朝" panose="02020400000000000000" pitchFamily="18" charset="-128"/>
                          <a:ea typeface="+mn-ea"/>
                          <a:cs typeface="Times New Roman" panose="02020603050405020304" pitchFamily="18" charset="0"/>
                        </a:rPr>
                        <a:t>　</a:t>
                      </a:r>
                      <a:r>
                        <a:rPr lang="ja-JP" altLang="ja-JP" sz="1100" kern="100" dirty="0">
                          <a:effectLst/>
                          <a:latin typeface="游明朝" panose="02020400000000000000" pitchFamily="18" charset="-128"/>
                          <a:ea typeface="+mn-ea"/>
                          <a:cs typeface="Times New Roman" panose="02020603050405020304" pitchFamily="18" charset="0"/>
                        </a:rPr>
                        <a:t>サービスを拡充する。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■教育</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・まちづくりにつなげる教育：</a:t>
                      </a:r>
                      <a:r>
                        <a:rPr lang="ja-JP" altLang="ja-JP" sz="1100" kern="100" dirty="0">
                          <a:effectLst/>
                          <a:latin typeface="游明朝" panose="02020400000000000000" pitchFamily="18" charset="-128"/>
                          <a:ea typeface="+mn-ea"/>
                          <a:cs typeface="Times New Roman" panose="02020603050405020304" pitchFamily="18" charset="0"/>
                        </a:rPr>
                        <a:t>まちづくりについて勉強できる学科のある大学をつく</a:t>
                      </a:r>
                      <a:endParaRPr lang="en-US" altLang="ja-JP" sz="1100" kern="100" dirty="0">
                        <a:effectLst/>
                        <a:latin typeface="游明朝" panose="02020400000000000000" pitchFamily="18" charset="-128"/>
                        <a:ea typeface="+mn-ea"/>
                        <a:cs typeface="Times New Roman" panose="02020603050405020304" pitchFamily="18" charset="0"/>
                      </a:endParaRPr>
                    </a:p>
                    <a:p>
                      <a:pPr algn="just"/>
                      <a:r>
                        <a:rPr lang="ja-JP" altLang="en-US" sz="1100" kern="100" dirty="0">
                          <a:effectLst/>
                          <a:latin typeface="游明朝" panose="02020400000000000000" pitchFamily="18" charset="-128"/>
                          <a:ea typeface="+mn-ea"/>
                          <a:cs typeface="Times New Roman" panose="02020603050405020304" pitchFamily="18" charset="0"/>
                        </a:rPr>
                        <a:t>　</a:t>
                      </a:r>
                      <a:r>
                        <a:rPr lang="ja-JP" altLang="ja-JP" sz="1100" kern="100" dirty="0">
                          <a:effectLst/>
                          <a:latin typeface="游明朝" panose="02020400000000000000" pitchFamily="18" charset="-128"/>
                          <a:ea typeface="+mn-ea"/>
                          <a:cs typeface="Times New Roman" panose="02020603050405020304" pitchFamily="18" charset="0"/>
                        </a:rPr>
                        <a:t>る。教育現場での情報発信、文化の継承を行う。</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・過ごしやすい学校：</a:t>
                      </a:r>
                      <a:r>
                        <a:rPr lang="ja-JP" altLang="ja-JP" sz="1100" kern="100" dirty="0">
                          <a:effectLst/>
                          <a:latin typeface="游明朝" panose="02020400000000000000" pitchFamily="18" charset="-128"/>
                          <a:ea typeface="+mn-ea"/>
                          <a:cs typeface="Times New Roman" panose="02020603050405020304" pitchFamily="18" charset="0"/>
                        </a:rPr>
                        <a:t>カフェがある学校があれば、不登校の子どもが通う場や、子ど</a:t>
                      </a:r>
                      <a:r>
                        <a:rPr lang="ja-JP" altLang="en-US" sz="1100" kern="100" dirty="0">
                          <a:effectLst/>
                          <a:latin typeface="游明朝" panose="02020400000000000000" pitchFamily="18" charset="-128"/>
                          <a:ea typeface="+mn-ea"/>
                          <a:cs typeface="Times New Roman" panose="02020603050405020304" pitchFamily="18" charset="0"/>
                        </a:rPr>
                        <a:t>　</a:t>
                      </a:r>
                      <a:endParaRPr lang="en-US" altLang="ja-JP" sz="1100" kern="100" dirty="0">
                        <a:effectLst/>
                        <a:latin typeface="游明朝" panose="02020400000000000000" pitchFamily="18" charset="-128"/>
                        <a:ea typeface="+mn-ea"/>
                        <a:cs typeface="Times New Roman" panose="02020603050405020304" pitchFamily="18" charset="0"/>
                      </a:endParaRPr>
                    </a:p>
                    <a:p>
                      <a:pPr algn="just"/>
                      <a:r>
                        <a:rPr lang="ja-JP" altLang="en-US" sz="1100" kern="100" dirty="0">
                          <a:effectLst/>
                          <a:latin typeface="游明朝" panose="02020400000000000000" pitchFamily="18" charset="-128"/>
                          <a:ea typeface="+mn-ea"/>
                          <a:cs typeface="Times New Roman" panose="02020603050405020304" pitchFamily="18" charset="0"/>
                        </a:rPr>
                        <a:t>　</a:t>
                      </a:r>
                      <a:r>
                        <a:rPr lang="ja-JP" altLang="ja-JP" sz="1100" kern="100" dirty="0">
                          <a:effectLst/>
                          <a:latin typeface="游明朝" panose="02020400000000000000" pitchFamily="18" charset="-128"/>
                          <a:ea typeface="+mn-ea"/>
                          <a:cs typeface="Times New Roman" panose="02020603050405020304" pitchFamily="18" charset="0"/>
                        </a:rPr>
                        <a:t>もたちの活動の場になる。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■文化</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・守るものの見極め：</a:t>
                      </a:r>
                      <a:r>
                        <a:rPr lang="ja-JP" altLang="ja-JP" sz="1100" kern="100" dirty="0">
                          <a:effectLst/>
                          <a:latin typeface="游明朝" panose="02020400000000000000" pitchFamily="18" charset="-128"/>
                          <a:ea typeface="+mn-ea"/>
                          <a:cs typeface="Times New Roman" panose="02020603050405020304" pitchFamily="18" charset="0"/>
                        </a:rPr>
                        <a:t>守っていかなければいけないものと、リメイクしなければいけ</a:t>
                      </a:r>
                      <a:endParaRPr lang="en-US" altLang="ja-JP" sz="1100" kern="100" dirty="0">
                        <a:effectLst/>
                        <a:latin typeface="游明朝" panose="02020400000000000000" pitchFamily="18" charset="-128"/>
                        <a:ea typeface="+mn-ea"/>
                        <a:cs typeface="Times New Roman" panose="02020603050405020304" pitchFamily="18" charset="0"/>
                      </a:endParaRPr>
                    </a:p>
                    <a:p>
                      <a:pPr algn="just"/>
                      <a:r>
                        <a:rPr lang="ja-JP" altLang="en-US" sz="1100" kern="100" dirty="0">
                          <a:effectLst/>
                          <a:latin typeface="游明朝" panose="02020400000000000000" pitchFamily="18" charset="-128"/>
                          <a:ea typeface="+mn-ea"/>
                          <a:cs typeface="Times New Roman" panose="02020603050405020304" pitchFamily="18" charset="0"/>
                        </a:rPr>
                        <a:t>　</a:t>
                      </a:r>
                      <a:r>
                        <a:rPr lang="ja-JP" altLang="ja-JP" sz="1100" kern="100" dirty="0">
                          <a:effectLst/>
                          <a:latin typeface="游明朝" panose="02020400000000000000" pitchFamily="18" charset="-128"/>
                          <a:ea typeface="+mn-ea"/>
                          <a:cs typeface="Times New Roman" panose="02020603050405020304" pitchFamily="18" charset="0"/>
                        </a:rPr>
                        <a:t>ないことを見極める。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100" b="1" kern="100" dirty="0">
                          <a:effectLst/>
                          <a:latin typeface="游明朝" panose="02020400000000000000" pitchFamily="18" charset="-128"/>
                          <a:ea typeface="+mn-ea"/>
                          <a:cs typeface="Times New Roman" panose="02020603050405020304" pitchFamily="18" charset="0"/>
                        </a:rPr>
                        <a:t>・郷土芸能の伝承：</a:t>
                      </a:r>
                      <a:r>
                        <a:rPr lang="ja-JP" altLang="ja-JP" sz="1100" kern="100" dirty="0">
                          <a:effectLst/>
                          <a:latin typeface="游明朝" panose="02020400000000000000" pitchFamily="18" charset="-128"/>
                          <a:ea typeface="+mn-ea"/>
                          <a:cs typeface="Times New Roman" panose="02020603050405020304" pitchFamily="18" charset="0"/>
                        </a:rPr>
                        <a:t>伝統芸能の継承は引き続き学校主体で実施する。</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anchor="ctr"/>
                </a:tc>
                <a:extLst>
                  <a:ext uri="{0D108BD9-81ED-4DB2-BD59-A6C34878D82A}">
                    <a16:rowId xmlns:a16="http://schemas.microsoft.com/office/drawing/2014/main" val="2411991826"/>
                  </a:ext>
                </a:extLst>
              </a:tr>
            </a:tbl>
          </a:graphicData>
        </a:graphic>
      </p:graphicFrame>
      <p:sp>
        <p:nvSpPr>
          <p:cNvPr id="6" name="スライド番号プレースホルダー 36">
            <a:extLst>
              <a:ext uri="{FF2B5EF4-FFF2-40B4-BE49-F238E27FC236}">
                <a16:creationId xmlns:a16="http://schemas.microsoft.com/office/drawing/2014/main" id="{B4EAB895-399A-F0DB-FF8F-2C968916651F}"/>
              </a:ext>
            </a:extLst>
          </p:cNvPr>
          <p:cNvSpPr>
            <a:spLocks noGrp="1"/>
          </p:cNvSpPr>
          <p:nvPr>
            <p:ph type="sldNum" sz="quarter" idx="12"/>
          </p:nvPr>
        </p:nvSpPr>
        <p:spPr>
          <a:xfrm>
            <a:off x="0" y="9593002"/>
            <a:ext cx="6858000" cy="312998"/>
          </a:xfrm>
        </p:spPr>
        <p:txBody>
          <a:bodyPr/>
          <a:lstStyle/>
          <a:p>
            <a:r>
              <a:rPr kumimoji="1" lang="en-US" altLang="ja-JP" dirty="0"/>
              <a:t>8</a:t>
            </a:r>
            <a:endParaRPr kumimoji="1" lang="ja-JP" altLang="en-US" dirty="0"/>
          </a:p>
        </p:txBody>
      </p:sp>
    </p:spTree>
    <p:extLst>
      <p:ext uri="{BB962C8B-B14F-4D97-AF65-F5344CB8AC3E}">
        <p14:creationId xmlns:p14="http://schemas.microsoft.com/office/powerpoint/2010/main" val="28490787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